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75" r:id="rId3"/>
    <p:sldId id="339" r:id="rId4"/>
    <p:sldId id="340" r:id="rId5"/>
    <p:sldId id="341" r:id="rId6"/>
    <p:sldId id="342" r:id="rId7"/>
    <p:sldId id="343" r:id="rId8"/>
    <p:sldId id="387" r:id="rId9"/>
    <p:sldId id="388" r:id="rId10"/>
    <p:sldId id="406" r:id="rId11"/>
    <p:sldId id="407" r:id="rId12"/>
    <p:sldId id="409" r:id="rId13"/>
    <p:sldId id="408" r:id="rId14"/>
    <p:sldId id="400" r:id="rId15"/>
    <p:sldId id="401" r:id="rId16"/>
    <p:sldId id="371" r:id="rId17"/>
    <p:sldId id="402" r:id="rId18"/>
    <p:sldId id="404" r:id="rId19"/>
    <p:sldId id="3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BCC89-B806-488C-90C5-871ED7E7BFE8}" type="datetimeFigureOut">
              <a:rPr lang="en-GB" smtClean="0"/>
              <a:t>03/02/2021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483BC-77A4-4991-A1DA-641B45C4C858}" type="slidenum">
              <a:rPr lang="en-GB" smtClean="0"/>
              <a:t>‹#›</a:t>
            </a:fld>
            <a:endParaRPr lang="en-GB" dirty="0"/>
          </a:p>
        </p:txBody>
      </p:sp>
    </p:spTree>
    <p:extLst>
      <p:ext uri="{BB962C8B-B14F-4D97-AF65-F5344CB8AC3E}">
        <p14:creationId xmlns:p14="http://schemas.microsoft.com/office/powerpoint/2010/main" val="166327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82351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84026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76683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610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57279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40014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16092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53385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369169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296444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931CCB-0E02-47D3-A6E7-630AF0F0D6D5}"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076300-6BD7-479C-A9E5-2E6F2AE38172}" type="slidenum">
              <a:rPr lang="en-GB" smtClean="0"/>
              <a:t>‹#›</a:t>
            </a:fld>
            <a:endParaRPr lang="en-GB" dirty="0"/>
          </a:p>
        </p:txBody>
      </p:sp>
    </p:spTree>
    <p:extLst>
      <p:ext uri="{BB962C8B-B14F-4D97-AF65-F5344CB8AC3E}">
        <p14:creationId xmlns:p14="http://schemas.microsoft.com/office/powerpoint/2010/main" val="423297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31CCB-0E02-47D3-A6E7-630AF0F0D6D5}" type="datetimeFigureOut">
              <a:rPr lang="en-GB" smtClean="0"/>
              <a:t>03/02/2021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76300-6BD7-479C-A9E5-2E6F2AE38172}" type="slidenum">
              <a:rPr lang="en-GB" smtClean="0"/>
              <a:t>‹#›</a:t>
            </a:fld>
            <a:endParaRPr lang="en-GB" dirty="0"/>
          </a:p>
        </p:txBody>
      </p:sp>
    </p:spTree>
    <p:extLst>
      <p:ext uri="{BB962C8B-B14F-4D97-AF65-F5344CB8AC3E}">
        <p14:creationId xmlns:p14="http://schemas.microsoft.com/office/powerpoint/2010/main" val="12282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8DC20BE-2EE3-423E-8873-7E684D033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AA693EB7-865B-49B6-B0F4-7D3289D18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2A9F2CB3-30FC-4D74-9828-E54A14E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1" name="Oval 50">
              <a:extLst>
                <a:ext uri="{FF2B5EF4-FFF2-40B4-BE49-F238E27FC236}">
                  <a16:creationId xmlns:a16="http://schemas.microsoft.com/office/drawing/2014/main" id="{DD378B62-AB8A-4F57-8CBB-0AF8F9B27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1">
              <a:extLst>
                <a:ext uri="{FF2B5EF4-FFF2-40B4-BE49-F238E27FC236}">
                  <a16:creationId xmlns:a16="http://schemas.microsoft.com/office/drawing/2014/main" id="{33DFF38A-6D97-456F-AFB7-1E8A7DD91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2">
              <a:extLst>
                <a:ext uri="{FF2B5EF4-FFF2-40B4-BE49-F238E27FC236}">
                  <a16:creationId xmlns:a16="http://schemas.microsoft.com/office/drawing/2014/main" id="{749F7C53-34E8-4749-BE7A-87D4AB16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53">
              <a:extLst>
                <a:ext uri="{FF2B5EF4-FFF2-40B4-BE49-F238E27FC236}">
                  <a16:creationId xmlns:a16="http://schemas.microsoft.com/office/drawing/2014/main" id="{E5BDFD14-551C-49C6-B27A-08EB651AD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71F7DC4-06A5-41D7-94E6-C8BD776BF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0B99CC9C-15E5-4E8F-B8A5-FA0A5752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Rectangle 57">
            <a:extLst>
              <a:ext uri="{FF2B5EF4-FFF2-40B4-BE49-F238E27FC236}">
                <a16:creationId xmlns:a16="http://schemas.microsoft.com/office/drawing/2014/main" id="{F3856C81-415E-484F-93E4-C329F454D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CC95D42B-FBF3-4C81-8FD4-CBED235411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1" name="Straight Connector 60">
              <a:extLst>
                <a:ext uri="{FF2B5EF4-FFF2-40B4-BE49-F238E27FC236}">
                  <a16:creationId xmlns:a16="http://schemas.microsoft.com/office/drawing/2014/main" id="{F9A2762D-96C8-43A9-8FB4-B893A422FD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0D8D0F-A2C7-4629-B042-A99DF4CD1F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AA066E0-8819-4B74-B577-4F86B6ACB3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6822E5-6B0C-4271-AAEB-6E5B9AB9B8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B29481A6-9A3B-4120-9C9D-8BD206C92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54E220D0-6FEB-4727-960C-B637712D71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9" name="Straight Connector 68">
              <a:extLst>
                <a:ext uri="{FF2B5EF4-FFF2-40B4-BE49-F238E27FC236}">
                  <a16:creationId xmlns:a16="http://schemas.microsoft.com/office/drawing/2014/main" id="{30854E48-F0D5-4C38-80CF-950BE37A8F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529B87-72DD-45B8-89EC-6358F8678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A5B663B-04AC-4C76-A8D2-80D94C33A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BB4FF8E-FA13-4808-9658-DC67573F79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30936" y="803501"/>
            <a:ext cx="5107366" cy="5321960"/>
          </a:xfrm>
          <a:noFill/>
        </p:spPr>
        <p:txBody>
          <a:bodyPr anchor="t">
            <a:normAutofit/>
          </a:bodyPr>
          <a:lstStyle/>
          <a:p>
            <a:pPr algn="l"/>
            <a:r>
              <a:rPr lang="en-GB" sz="4800" dirty="0">
                <a:solidFill>
                  <a:schemeClr val="bg1"/>
                </a:solidFill>
                <a:latin typeface="Arial" panose="020B0604020202020204" pitchFamily="34" charset="0"/>
                <a:cs typeface="Arial" panose="020B0604020202020204" pitchFamily="34" charset="0"/>
              </a:rPr>
              <a:t>Highways Safety Hub</a:t>
            </a:r>
            <a:br>
              <a:rPr lang="en-GB" sz="4800" dirty="0">
                <a:solidFill>
                  <a:schemeClr val="bg1"/>
                </a:solidFill>
                <a:latin typeface="Arial" panose="020B0604020202020204" pitchFamily="34" charset="0"/>
                <a:cs typeface="Arial" panose="020B0604020202020204" pitchFamily="34" charset="0"/>
              </a:rPr>
            </a:br>
            <a:endParaRPr lang="en-GB" sz="48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143158" y="803501"/>
            <a:ext cx="5266365" cy="2197206"/>
          </a:xfrm>
          <a:noFill/>
        </p:spPr>
        <p:txBody>
          <a:bodyPr anchor="t">
            <a:normAutofit/>
          </a:bodyPr>
          <a:lstStyle/>
          <a:p>
            <a:pPr algn="l"/>
            <a:r>
              <a:rPr lang="en-GB" sz="3600" b="1" dirty="0">
                <a:solidFill>
                  <a:schemeClr val="bg1"/>
                </a:solidFill>
                <a:latin typeface="Arial" panose="020B0604020202020204" pitchFamily="34" charset="0"/>
                <a:cs typeface="Arial" panose="020B0604020202020204" pitchFamily="34" charset="0"/>
              </a:rPr>
              <a:t>Blue Star award ideas </a:t>
            </a:r>
          </a:p>
          <a:p>
            <a:pPr algn="l"/>
            <a:r>
              <a:rPr lang="en-GB" b="1" dirty="0">
                <a:solidFill>
                  <a:schemeClr val="bg1"/>
                </a:solidFill>
                <a:latin typeface="Arial" panose="020B0604020202020204" pitchFamily="34" charset="0"/>
                <a:cs typeface="Arial" panose="020B0604020202020204" pitchFamily="34" charset="0"/>
              </a:rPr>
              <a:t>This presentation includes a selection of innovative ideas / suggestions for improvement</a:t>
            </a:r>
          </a:p>
        </p:txBody>
      </p:sp>
      <p:grpSp>
        <p:nvGrpSpPr>
          <p:cNvPr id="74" name="Group 73">
            <a:extLst>
              <a:ext uri="{FF2B5EF4-FFF2-40B4-BE49-F238E27FC236}">
                <a16:creationId xmlns:a16="http://schemas.microsoft.com/office/drawing/2014/main" id="{1D788327-7D9D-4E47-846F-020A8F5E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009063" y="3282087"/>
            <a:ext cx="304800" cy="429768"/>
            <a:chOff x="215328" y="-46937"/>
            <a:chExt cx="304800" cy="2773841"/>
          </a:xfrm>
        </p:grpSpPr>
        <p:cxnSp>
          <p:nvCxnSpPr>
            <p:cNvPr id="75" name="Straight Connector 74">
              <a:extLst>
                <a:ext uri="{FF2B5EF4-FFF2-40B4-BE49-F238E27FC236}">
                  <a16:creationId xmlns:a16="http://schemas.microsoft.com/office/drawing/2014/main" id="{AB903337-D6B8-41EE-B6A3-4329C8D8E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0D28A68-745E-44CC-A29E-0EB13A8442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18D645-DE9C-49EB-85CC-C100857976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7BB3B1F-5029-47B9-B1A5-2469BF49D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D183F354-4718-4E74-8F44-9A722142AE2C}"/>
              </a:ext>
            </a:extLst>
          </p:cNvPr>
          <p:cNvPicPr>
            <a:picLocks noChangeAspect="1"/>
          </p:cNvPicPr>
          <p:nvPr/>
        </p:nvPicPr>
        <p:blipFill>
          <a:blip r:embed="rId2"/>
          <a:stretch>
            <a:fillRect/>
          </a:stretch>
        </p:blipFill>
        <p:spPr>
          <a:xfrm>
            <a:off x="6200654" y="2900214"/>
            <a:ext cx="4284000" cy="2880000"/>
          </a:xfrm>
          <a:prstGeom prst="rect">
            <a:avLst/>
          </a:prstGeom>
        </p:spPr>
      </p:pic>
    </p:spTree>
    <p:extLst>
      <p:ext uri="{BB962C8B-B14F-4D97-AF65-F5344CB8AC3E}">
        <p14:creationId xmlns:p14="http://schemas.microsoft.com/office/powerpoint/2010/main" val="414445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B020 – Training</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solidFill>
                <a:latin typeface="Arial" panose="020B0604020202020204" pitchFamily="34" charset="0"/>
                <a:cs typeface="Arial" panose="020B0604020202020204" pitchFamily="34" charset="0"/>
              </a:rPr>
              <a:t>Training – </a:t>
            </a:r>
          </a:p>
          <a:p>
            <a:pPr>
              <a:lnSpc>
                <a:spcPct val="100000"/>
              </a:lnSpc>
              <a:spcBef>
                <a:spcPts val="0"/>
              </a:spcBef>
              <a:spcAft>
                <a:spcPts val="1200"/>
              </a:spcAft>
            </a:pPr>
            <a:r>
              <a:rPr lang="en-GB" sz="2000" dirty="0">
                <a:solidFill>
                  <a:schemeClr val="bg1"/>
                </a:solidFill>
                <a:latin typeface="Arial" panose="020B0604020202020204" pitchFamily="34" charset="0"/>
                <a:cs typeface="Arial" panose="020B0604020202020204" pitchFamily="34" charset="0"/>
              </a:rPr>
              <a:t>Workforce competency is checked at the Induction stage / during the induction process. </a:t>
            </a:r>
          </a:p>
          <a:p>
            <a:pPr>
              <a:lnSpc>
                <a:spcPct val="100000"/>
              </a:lnSpc>
              <a:spcBef>
                <a:spcPts val="0"/>
              </a:spcBef>
              <a:spcAft>
                <a:spcPts val="1200"/>
              </a:spcAft>
            </a:pPr>
            <a:r>
              <a:rPr lang="en-GB" sz="2000" dirty="0">
                <a:solidFill>
                  <a:schemeClr val="bg1"/>
                </a:solidFill>
                <a:latin typeface="Arial" panose="020B0604020202020204" pitchFamily="34" charset="0"/>
                <a:cs typeface="Arial" panose="020B0604020202020204" pitchFamily="34" charset="0"/>
              </a:rPr>
              <a:t>A Training Matrix has been developed to allow for a skills gap analysis;</a:t>
            </a:r>
          </a:p>
          <a:p>
            <a:pPr lvl="1">
              <a:lnSpc>
                <a:spcPct val="100000"/>
              </a:lnSpc>
              <a:spcBef>
                <a:spcPts val="0"/>
              </a:spcBef>
              <a:spcAft>
                <a:spcPts val="1200"/>
              </a:spcAft>
            </a:pPr>
            <a:r>
              <a:rPr lang="en-GB" sz="2000" dirty="0">
                <a:solidFill>
                  <a:schemeClr val="bg1"/>
                </a:solidFill>
                <a:latin typeface="Arial" panose="020B0604020202020204" pitchFamily="34" charset="0"/>
                <a:cs typeface="Arial" panose="020B0604020202020204" pitchFamily="34" charset="0"/>
              </a:rPr>
              <a:t>This feeds into the project training plan which details training courses, dates and delegates and is on display</a:t>
            </a:r>
            <a:r>
              <a:rPr lang="en-GB" sz="1600" dirty="0">
                <a:solidFill>
                  <a:schemeClr val="bg1"/>
                </a:solidFill>
                <a:latin typeface="Arial" panose="020B0604020202020204" pitchFamily="34" charset="0"/>
                <a:cs typeface="Arial" panose="020B0604020202020204" pitchFamily="34" charset="0"/>
              </a:rPr>
              <a:t>.</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61A841E-8959-4D10-AB2B-0F23AAA655F0}"/>
              </a:ext>
            </a:extLst>
          </p:cNvPr>
          <p:cNvPicPr>
            <a:picLocks noChangeAspect="1"/>
          </p:cNvPicPr>
          <p:nvPr/>
        </p:nvPicPr>
        <p:blipFill>
          <a:blip r:embed="rId2"/>
          <a:stretch>
            <a:fillRect/>
          </a:stretch>
        </p:blipFill>
        <p:spPr>
          <a:xfrm>
            <a:off x="1310439" y="2454900"/>
            <a:ext cx="5021822" cy="4032000"/>
          </a:xfrm>
          <a:prstGeom prst="rect">
            <a:avLst/>
          </a:prstGeom>
        </p:spPr>
      </p:pic>
    </p:spTree>
    <p:extLst>
      <p:ext uri="{BB962C8B-B14F-4D97-AF65-F5344CB8AC3E}">
        <p14:creationId xmlns:p14="http://schemas.microsoft.com/office/powerpoint/2010/main" val="329176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B023 – Competence</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buNone/>
            </a:pPr>
            <a:r>
              <a:rPr lang="en-GB" sz="2000" dirty="0">
                <a:solidFill>
                  <a:schemeClr val="bg1"/>
                </a:solidFill>
                <a:latin typeface="Arial" panose="020B0604020202020204" pitchFamily="34" charset="0"/>
                <a:cs typeface="Arial" panose="020B0604020202020204" pitchFamily="34" charset="0"/>
              </a:rPr>
              <a:t>Competence:</a:t>
            </a:r>
          </a:p>
          <a:p>
            <a:r>
              <a:rPr lang="en-GB" sz="2000" dirty="0">
                <a:solidFill>
                  <a:schemeClr val="bg1"/>
                </a:solidFill>
                <a:latin typeface="Arial" panose="020B0604020202020204" pitchFamily="34" charset="0"/>
                <a:cs typeface="Arial" panose="020B0604020202020204" pitchFamily="34" charset="0"/>
              </a:rPr>
              <a:t>Formal H&amp;S qualifications of site based staff. </a:t>
            </a:r>
          </a:p>
          <a:p>
            <a:r>
              <a:rPr lang="en-GB" sz="2000" dirty="0">
                <a:solidFill>
                  <a:schemeClr val="bg1"/>
                </a:solidFill>
                <a:latin typeface="Arial" panose="020B0604020202020204" pitchFamily="34" charset="0"/>
                <a:cs typeface="Arial" panose="020B0604020202020204" pitchFamily="34" charset="0"/>
              </a:rPr>
              <a:t>Interserve has adopted in full the Construction Skills ‘site safety </a:t>
            </a:r>
            <a:r>
              <a:rPr lang="en-GB" sz="2000" dirty="0" err="1">
                <a:solidFill>
                  <a:schemeClr val="bg1"/>
                </a:solidFill>
                <a:latin typeface="Arial" panose="020B0604020202020204" pitchFamily="34" charset="0"/>
                <a:cs typeface="Arial" panose="020B0604020202020204" pitchFamily="34" charset="0"/>
              </a:rPr>
              <a:t>Plus’</a:t>
            </a:r>
            <a:r>
              <a:rPr lang="en-GB" sz="2000" dirty="0">
                <a:solidFill>
                  <a:schemeClr val="bg1"/>
                </a:solidFill>
                <a:latin typeface="Arial" panose="020B0604020202020204" pitchFamily="34" charset="0"/>
                <a:cs typeface="Arial" panose="020B0604020202020204" pitchFamily="34" charset="0"/>
              </a:rPr>
              <a:t> approach to the initial H&amp;S training of site staff. </a:t>
            </a:r>
          </a:p>
          <a:p>
            <a:r>
              <a:rPr lang="en-GB" sz="2000" dirty="0">
                <a:solidFill>
                  <a:schemeClr val="bg1"/>
                </a:solidFill>
                <a:latin typeface="Arial" panose="020B0604020202020204" pitchFamily="34" charset="0"/>
                <a:cs typeface="Arial" panose="020B0604020202020204" pitchFamily="34" charset="0"/>
              </a:rPr>
              <a:t>The approach uses level 1, 2 (Site supervisors safety training scheme) and 3 (Site managers safety training scheme, SMSTS). </a:t>
            </a:r>
          </a:p>
          <a:p>
            <a:r>
              <a:rPr lang="en-GB" sz="2000" dirty="0">
                <a:solidFill>
                  <a:schemeClr val="bg1"/>
                </a:solidFill>
                <a:latin typeface="Arial" panose="020B0604020202020204" pitchFamily="34" charset="0"/>
                <a:cs typeface="Arial" panose="020B0604020202020204" pitchFamily="34" charset="0"/>
              </a:rPr>
              <a:t>This site currently has 100% compliance.</a:t>
            </a:r>
            <a:endParaRPr lang="en-GB" sz="2400" dirty="0">
              <a:solidFill>
                <a:srgbClr val="FFFF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B81B970-513D-4EE5-8876-086EAF98E588}"/>
              </a:ext>
            </a:extLst>
          </p:cNvPr>
          <p:cNvSpPr/>
          <p:nvPr/>
        </p:nvSpPr>
        <p:spPr>
          <a:xfrm>
            <a:off x="2173446" y="3948949"/>
            <a:ext cx="3361700" cy="369332"/>
          </a:xfrm>
          <a:prstGeom prst="rect">
            <a:avLst/>
          </a:prstGeom>
        </p:spPr>
        <p:txBody>
          <a:bodyPr wrap="square">
            <a:spAutoFit/>
          </a:bodyPr>
          <a:lstStyle/>
          <a:p>
            <a:pPr algn="ctr"/>
            <a:r>
              <a:rPr lang="en-GB" dirty="0">
                <a:latin typeface="Arial" panose="020B0604020202020204" pitchFamily="34" charset="0"/>
                <a:ea typeface="Times New Roman" panose="02020603050405020304" pitchFamily="18" charset="0"/>
              </a:rPr>
              <a:t>No photo available </a:t>
            </a:r>
            <a:endParaRPr lang="en-GB" dirty="0"/>
          </a:p>
        </p:txBody>
      </p:sp>
    </p:spTree>
    <p:extLst>
      <p:ext uri="{BB962C8B-B14F-4D97-AF65-F5344CB8AC3E}">
        <p14:creationId xmlns:p14="http://schemas.microsoft.com/office/powerpoint/2010/main" val="49047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B025 – Red Zone training  </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lnSpcReduction="10000"/>
          </a:bodyPr>
          <a:lstStyle/>
          <a:p>
            <a:pPr marL="0" indent="0">
              <a:lnSpc>
                <a:spcPct val="100000"/>
              </a:lnSpc>
              <a:spcBef>
                <a:spcPts val="0"/>
              </a:spcBef>
              <a:spcAft>
                <a:spcPts val="600"/>
              </a:spcAft>
              <a:buNone/>
            </a:pPr>
            <a:r>
              <a:rPr lang="en-GB" sz="2000" dirty="0">
                <a:solidFill>
                  <a:srgbClr val="FFFFFF"/>
                </a:solidFill>
                <a:latin typeface="Arial" panose="020B0604020202020204" pitchFamily="34" charset="0"/>
                <a:cs typeface="Arial" panose="020B0604020202020204" pitchFamily="34" charset="0"/>
              </a:rPr>
              <a:t>Good work on PPI. </a:t>
            </a:r>
          </a:p>
          <a:p>
            <a:pPr>
              <a:lnSpc>
                <a:spcPct val="100000"/>
              </a:lnSpc>
              <a:spcBef>
                <a:spcPts val="0"/>
              </a:spcBef>
              <a:spcAft>
                <a:spcPts val="600"/>
              </a:spcAft>
            </a:pPr>
            <a:r>
              <a:rPr lang="en-GB" sz="2000" dirty="0">
                <a:solidFill>
                  <a:srgbClr val="FFFFFF"/>
                </a:solidFill>
                <a:latin typeface="Arial" panose="020B0604020202020204" pitchFamily="34" charset="0"/>
                <a:cs typeface="Arial" panose="020B0604020202020204" pitchFamily="34" charset="0"/>
              </a:rPr>
              <a:t>At induction, Red Zone training area set up, use of videos and models to demonstrate zones. </a:t>
            </a:r>
          </a:p>
          <a:p>
            <a:pPr>
              <a:lnSpc>
                <a:spcPct val="100000"/>
              </a:lnSpc>
              <a:spcBef>
                <a:spcPts val="0"/>
              </a:spcBef>
              <a:spcAft>
                <a:spcPts val="600"/>
              </a:spcAft>
            </a:pPr>
            <a:r>
              <a:rPr lang="en-GB" sz="2000" dirty="0">
                <a:solidFill>
                  <a:srgbClr val="FFFFFF"/>
                </a:solidFill>
                <a:latin typeface="Arial" panose="020B0604020202020204" pitchFamily="34" charset="0"/>
                <a:cs typeface="Arial" panose="020B0604020202020204" pitchFamily="34" charset="0"/>
              </a:rPr>
              <a:t>Boards showing plant and vehicle movements, footpaths and pedestrian walkways in place, control of pedestrians where large plant is operating, gate access controlled by vehicle marshals</a:t>
            </a:r>
          </a:p>
          <a:p>
            <a:pPr>
              <a:lnSpc>
                <a:spcPct val="100000"/>
              </a:lnSpc>
              <a:spcBef>
                <a:spcPts val="0"/>
              </a:spcBef>
              <a:spcAft>
                <a:spcPts val="600"/>
              </a:spcAft>
            </a:pPr>
            <a:r>
              <a:rPr lang="en-GB" sz="2000" dirty="0">
                <a:solidFill>
                  <a:srgbClr val="FFFFFF"/>
                </a:solidFill>
                <a:latin typeface="Arial" panose="020B0604020202020204" pitchFamily="34" charset="0"/>
                <a:cs typeface="Arial" panose="020B0604020202020204" pitchFamily="34" charset="0"/>
              </a:rPr>
              <a:t>Visits to CAT and JCB factories.</a:t>
            </a:r>
          </a:p>
          <a:p>
            <a:pPr>
              <a:lnSpc>
                <a:spcPct val="120000"/>
              </a:lnSpc>
            </a:pPr>
            <a:r>
              <a:rPr lang="en-GB" sz="2000" dirty="0">
                <a:solidFill>
                  <a:schemeClr val="bg1"/>
                </a:solidFill>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7F8B78E0-B41D-43F5-AE86-D15BFCAA67B0}"/>
              </a:ext>
            </a:extLst>
          </p:cNvPr>
          <p:cNvSpPr/>
          <p:nvPr/>
        </p:nvSpPr>
        <p:spPr>
          <a:xfrm>
            <a:off x="3941468" y="5232812"/>
            <a:ext cx="3374214" cy="923330"/>
          </a:xfrm>
          <a:prstGeom prst="rect">
            <a:avLst/>
          </a:prstGeom>
        </p:spPr>
        <p:txBody>
          <a:bodyPr wrap="square">
            <a:spAutoFit/>
          </a:bodyPr>
          <a:lstStyle/>
          <a:p>
            <a:pPr algn="ctr">
              <a:spcAft>
                <a:spcPts val="0"/>
              </a:spcAft>
            </a:pPr>
            <a:r>
              <a:rPr lang="en-GB" dirty="0">
                <a:latin typeface="Arial" panose="020B0604020202020204" pitchFamily="34" charset="0"/>
                <a:ea typeface="Times New Roman" panose="02020603050405020304" pitchFamily="18" charset="0"/>
              </a:rPr>
              <a:t>Red Zone training demonstrating button to stop plant</a:t>
            </a:r>
            <a:endParaRPr lang="en-GB" sz="2800"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656B022E-DD26-4BD5-BB35-06F3771E0A69}"/>
              </a:ext>
            </a:extLst>
          </p:cNvPr>
          <p:cNvSpPr/>
          <p:nvPr/>
        </p:nvSpPr>
        <p:spPr>
          <a:xfrm>
            <a:off x="359815" y="5232812"/>
            <a:ext cx="3361700" cy="646331"/>
          </a:xfrm>
          <a:prstGeom prst="rect">
            <a:avLst/>
          </a:prstGeom>
        </p:spPr>
        <p:txBody>
          <a:bodyPr wrap="square">
            <a:spAutoFit/>
          </a:bodyPr>
          <a:lstStyle/>
          <a:p>
            <a:r>
              <a:rPr lang="en-GB" dirty="0">
                <a:latin typeface="Arial" panose="020B0604020202020204" pitchFamily="34" charset="0"/>
                <a:ea typeface="Times New Roman" panose="02020603050405020304" pitchFamily="18" charset="0"/>
              </a:rPr>
              <a:t>Red Zone training area in main compound </a:t>
            </a:r>
            <a:endParaRPr lang="en-GB" dirty="0"/>
          </a:p>
        </p:txBody>
      </p:sp>
      <p:pic>
        <p:nvPicPr>
          <p:cNvPr id="4" name="Picture 3">
            <a:extLst>
              <a:ext uri="{FF2B5EF4-FFF2-40B4-BE49-F238E27FC236}">
                <a16:creationId xmlns:a16="http://schemas.microsoft.com/office/drawing/2014/main" id="{1E317A62-C1E9-40B2-81A3-AEFEDC8E86B4}"/>
              </a:ext>
            </a:extLst>
          </p:cNvPr>
          <p:cNvPicPr>
            <a:picLocks noChangeAspect="1"/>
          </p:cNvPicPr>
          <p:nvPr/>
        </p:nvPicPr>
        <p:blipFill>
          <a:blip r:embed="rId2"/>
          <a:stretch>
            <a:fillRect/>
          </a:stretch>
        </p:blipFill>
        <p:spPr>
          <a:xfrm>
            <a:off x="359805" y="2476597"/>
            <a:ext cx="3390546" cy="2448000"/>
          </a:xfrm>
          <a:prstGeom prst="rect">
            <a:avLst/>
          </a:prstGeom>
        </p:spPr>
      </p:pic>
      <p:pic>
        <p:nvPicPr>
          <p:cNvPr id="5" name="Picture 4">
            <a:extLst>
              <a:ext uri="{FF2B5EF4-FFF2-40B4-BE49-F238E27FC236}">
                <a16:creationId xmlns:a16="http://schemas.microsoft.com/office/drawing/2014/main" id="{948D0753-787D-47D0-A3C2-B37DD97B33A1}"/>
              </a:ext>
            </a:extLst>
          </p:cNvPr>
          <p:cNvPicPr>
            <a:picLocks noChangeAspect="1"/>
          </p:cNvPicPr>
          <p:nvPr/>
        </p:nvPicPr>
        <p:blipFill>
          <a:blip r:embed="rId3"/>
          <a:stretch>
            <a:fillRect/>
          </a:stretch>
        </p:blipFill>
        <p:spPr>
          <a:xfrm>
            <a:off x="3991169" y="2476597"/>
            <a:ext cx="3344982" cy="2448000"/>
          </a:xfrm>
          <a:prstGeom prst="rect">
            <a:avLst/>
          </a:prstGeom>
        </p:spPr>
      </p:pic>
    </p:spTree>
    <p:extLst>
      <p:ext uri="{BB962C8B-B14F-4D97-AF65-F5344CB8AC3E}">
        <p14:creationId xmlns:p14="http://schemas.microsoft.com/office/powerpoint/2010/main" val="180344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B037 – QR codes and NFC readers</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600"/>
              </a:spcAft>
              <a:buNone/>
            </a:pPr>
            <a:r>
              <a:rPr lang="en-GB" sz="2000" dirty="0">
                <a:solidFill>
                  <a:schemeClr val="bg1"/>
                </a:solidFill>
                <a:latin typeface="Arial" panose="020B0604020202020204" pitchFamily="34" charset="0"/>
                <a:cs typeface="Arial" panose="020B0604020202020204" pitchFamily="34" charset="0"/>
              </a:rPr>
              <a:t>QR codes and NFC readers:</a:t>
            </a:r>
          </a:p>
          <a:p>
            <a:pPr>
              <a:lnSpc>
                <a:spcPct val="100000"/>
              </a:lnSpc>
              <a:spcBef>
                <a:spcPts val="0"/>
              </a:spcBef>
              <a:spcAft>
                <a:spcPts val="600"/>
              </a:spcAft>
            </a:pPr>
            <a:r>
              <a:rPr lang="en-GB" sz="2000" dirty="0">
                <a:solidFill>
                  <a:schemeClr val="bg1"/>
                </a:solidFill>
                <a:latin typeface="Arial" panose="020B0604020202020204" pitchFamily="34" charset="0"/>
                <a:cs typeface="Arial" panose="020B0604020202020204" pitchFamily="34" charset="0"/>
              </a:rPr>
              <a:t>Integrated into the daily processes by Site Management team. </a:t>
            </a:r>
          </a:p>
          <a:p>
            <a:pPr>
              <a:lnSpc>
                <a:spcPct val="100000"/>
              </a:lnSpc>
              <a:spcBef>
                <a:spcPts val="0"/>
              </a:spcBef>
              <a:spcAft>
                <a:spcPts val="600"/>
              </a:spcAft>
            </a:pPr>
            <a:r>
              <a:rPr lang="en-GB" sz="2000" dirty="0">
                <a:solidFill>
                  <a:schemeClr val="bg1"/>
                </a:solidFill>
                <a:latin typeface="Arial" panose="020B0604020202020204" pitchFamily="34" charset="0"/>
                <a:cs typeface="Arial" panose="020B0604020202020204" pitchFamily="34" charset="0"/>
              </a:rPr>
              <a:t>QR codes are used on visible site documentation such as –</a:t>
            </a:r>
          </a:p>
          <a:p>
            <a:pPr lvl="1">
              <a:lnSpc>
                <a:spcPct val="100000"/>
              </a:lnSpc>
              <a:spcBef>
                <a:spcPts val="0"/>
              </a:spcBef>
              <a:spcAft>
                <a:spcPts val="600"/>
              </a:spcAft>
            </a:pPr>
            <a:r>
              <a:rPr lang="en-GB" sz="1600" dirty="0">
                <a:solidFill>
                  <a:schemeClr val="bg1"/>
                </a:solidFill>
                <a:latin typeface="Arial" panose="020B0604020202020204" pitchFamily="34" charset="0"/>
                <a:cs typeface="Arial" panose="020B0604020202020204" pitchFamily="34" charset="0"/>
              </a:rPr>
              <a:t>CPH&amp;S plans </a:t>
            </a:r>
          </a:p>
          <a:p>
            <a:pPr lvl="1">
              <a:lnSpc>
                <a:spcPct val="100000"/>
              </a:lnSpc>
              <a:spcBef>
                <a:spcPts val="0"/>
              </a:spcBef>
              <a:spcAft>
                <a:spcPts val="600"/>
              </a:spcAft>
            </a:pPr>
            <a:r>
              <a:rPr lang="en-GB" sz="1600" dirty="0">
                <a:solidFill>
                  <a:schemeClr val="bg1"/>
                </a:solidFill>
                <a:latin typeface="Arial" panose="020B0604020202020204" pitchFamily="34" charset="0"/>
                <a:cs typeface="Arial" panose="020B0604020202020204" pitchFamily="34" charset="0"/>
              </a:rPr>
              <a:t>1st Aid posters </a:t>
            </a:r>
          </a:p>
          <a:p>
            <a:pPr lvl="1">
              <a:lnSpc>
                <a:spcPct val="100000"/>
              </a:lnSpc>
              <a:spcBef>
                <a:spcPts val="0"/>
              </a:spcBef>
              <a:spcAft>
                <a:spcPts val="600"/>
              </a:spcAft>
            </a:pPr>
            <a:r>
              <a:rPr lang="en-GB" sz="1600" dirty="0">
                <a:solidFill>
                  <a:schemeClr val="bg1"/>
                </a:solidFill>
                <a:latin typeface="Arial" panose="020B0604020202020204" pitchFamily="34" charset="0"/>
                <a:cs typeface="Arial" panose="020B0604020202020204" pitchFamily="34" charset="0"/>
              </a:rPr>
              <a:t>Routes to Hospital A&amp;E</a:t>
            </a:r>
          </a:p>
          <a:p>
            <a:pPr lvl="1">
              <a:lnSpc>
                <a:spcPct val="100000"/>
              </a:lnSpc>
              <a:spcBef>
                <a:spcPts val="0"/>
              </a:spcBef>
              <a:spcAft>
                <a:spcPts val="600"/>
              </a:spcAft>
            </a:pPr>
            <a:r>
              <a:rPr lang="en-GB" sz="1600" dirty="0">
                <a:solidFill>
                  <a:schemeClr val="bg1"/>
                </a:solidFill>
                <a:latin typeface="Arial" panose="020B0604020202020204" pitchFamily="34" charset="0"/>
                <a:cs typeface="Arial" panose="020B0604020202020204" pitchFamily="34" charset="0"/>
              </a:rPr>
              <a:t>Quick reference of important info</a:t>
            </a:r>
          </a:p>
          <a:p>
            <a:pPr lvl="1">
              <a:lnSpc>
                <a:spcPct val="100000"/>
              </a:lnSpc>
              <a:spcBef>
                <a:spcPts val="0"/>
              </a:spcBef>
              <a:spcAft>
                <a:spcPts val="600"/>
              </a:spcAft>
            </a:pPr>
            <a:r>
              <a:rPr lang="en-GB" sz="1600" dirty="0">
                <a:solidFill>
                  <a:schemeClr val="bg1"/>
                </a:solidFill>
                <a:latin typeface="Arial" panose="020B0604020202020204" pitchFamily="34" charset="0"/>
                <a:cs typeface="Arial" panose="020B0604020202020204" pitchFamily="34" charset="0"/>
              </a:rPr>
              <a:t>Verification of CSCS cards on site. </a:t>
            </a:r>
          </a:p>
          <a:p>
            <a:pPr marL="0" indent="0">
              <a:lnSpc>
                <a:spcPct val="100000"/>
              </a:lnSpc>
              <a:spcBef>
                <a:spcPts val="0"/>
              </a:spcBef>
              <a:spcAft>
                <a:spcPts val="600"/>
              </a:spcAft>
              <a:buNone/>
            </a:pPr>
            <a:r>
              <a:rPr lang="en-GB" sz="2000" dirty="0">
                <a:solidFill>
                  <a:schemeClr val="bg1"/>
                </a:solidFill>
                <a:latin typeface="Arial" panose="020B0604020202020204" pitchFamily="34" charset="0"/>
                <a:cs typeface="Arial" panose="020B0604020202020204" pitchFamily="34" charset="0"/>
              </a:rPr>
              <a:t>App can be downloaded onto all smartphones.</a:t>
            </a:r>
            <a:endParaRPr lang="en-GB" sz="2400" dirty="0">
              <a:solidFill>
                <a:srgbClr val="FFFFF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8EFCBA2-4ACB-4766-A614-1E43BBDCC7FB}"/>
              </a:ext>
            </a:extLst>
          </p:cNvPr>
          <p:cNvPicPr>
            <a:picLocks noChangeAspect="1"/>
          </p:cNvPicPr>
          <p:nvPr/>
        </p:nvPicPr>
        <p:blipFill>
          <a:blip r:embed="rId2"/>
          <a:stretch>
            <a:fillRect/>
          </a:stretch>
        </p:blipFill>
        <p:spPr>
          <a:xfrm>
            <a:off x="2023223" y="2454900"/>
            <a:ext cx="3487801" cy="4032000"/>
          </a:xfrm>
          <a:prstGeom prst="rect">
            <a:avLst/>
          </a:prstGeom>
        </p:spPr>
      </p:pic>
    </p:spTree>
    <p:extLst>
      <p:ext uri="{BB962C8B-B14F-4D97-AF65-F5344CB8AC3E}">
        <p14:creationId xmlns:p14="http://schemas.microsoft.com/office/powerpoint/2010/main" val="48189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B060 – PPI training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600"/>
              </a:spcAft>
              <a:buNone/>
            </a:pPr>
            <a:r>
              <a:rPr lang="en-GB" sz="2000" dirty="0">
                <a:solidFill>
                  <a:schemeClr val="bg1">
                    <a:lumMod val="95000"/>
                  </a:schemeClr>
                </a:solidFill>
                <a:latin typeface="Arial" panose="020B0604020202020204" pitchFamily="34" charset="0"/>
                <a:cs typeface="Arial" panose="020B0604020202020204" pitchFamily="34" charset="0"/>
              </a:rPr>
              <a:t>Blue star awarded for proactive approach to PPI,  including:</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Training conducted by works manager </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Bell push button for ganger to speak with plant operator</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Dumper permit (to use)</a:t>
            </a:r>
          </a:p>
          <a:p>
            <a:pPr>
              <a:lnSpc>
                <a:spcPct val="100000"/>
              </a:lnSpc>
              <a:spcBef>
                <a:spcPts val="0"/>
              </a:spcBef>
              <a:spcAft>
                <a:spcPts val="600"/>
              </a:spcAft>
            </a:pPr>
            <a:r>
              <a:rPr lang="en-GB" sz="2000" dirty="0">
                <a:solidFill>
                  <a:schemeClr val="bg1">
                    <a:lumMod val="95000"/>
                  </a:schemeClr>
                </a:solidFill>
                <a:latin typeface="Arial" panose="020B0604020202020204" pitchFamily="34" charset="0"/>
                <a:cs typeface="Arial" panose="020B0604020202020204" pitchFamily="34" charset="0"/>
              </a:rPr>
              <a:t>Project light vehicle reversing procedure, including use of a short video clip.</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DAD012F-D4D0-41BD-8B91-8DED4009246F}"/>
              </a:ext>
            </a:extLst>
          </p:cNvPr>
          <p:cNvPicPr>
            <a:picLocks noChangeAspect="1"/>
          </p:cNvPicPr>
          <p:nvPr/>
        </p:nvPicPr>
        <p:blipFill>
          <a:blip r:embed="rId2"/>
          <a:stretch>
            <a:fillRect/>
          </a:stretch>
        </p:blipFill>
        <p:spPr>
          <a:xfrm>
            <a:off x="329183" y="2454900"/>
            <a:ext cx="3437941" cy="2536348"/>
          </a:xfrm>
          <a:prstGeom prst="rect">
            <a:avLst/>
          </a:prstGeom>
        </p:spPr>
      </p:pic>
      <p:pic>
        <p:nvPicPr>
          <p:cNvPr id="7" name="Picture 6">
            <a:extLst>
              <a:ext uri="{FF2B5EF4-FFF2-40B4-BE49-F238E27FC236}">
                <a16:creationId xmlns:a16="http://schemas.microsoft.com/office/drawing/2014/main" id="{AB53323F-928F-4DE0-9D75-A805F8054F9A}"/>
              </a:ext>
            </a:extLst>
          </p:cNvPr>
          <p:cNvPicPr>
            <a:picLocks noChangeAspect="1"/>
          </p:cNvPicPr>
          <p:nvPr/>
        </p:nvPicPr>
        <p:blipFill>
          <a:blip r:embed="rId3"/>
          <a:stretch>
            <a:fillRect/>
          </a:stretch>
        </p:blipFill>
        <p:spPr>
          <a:xfrm>
            <a:off x="3944689" y="2456097"/>
            <a:ext cx="3437941" cy="2558233"/>
          </a:xfrm>
          <a:prstGeom prst="rect">
            <a:avLst/>
          </a:prstGeom>
        </p:spPr>
      </p:pic>
    </p:spTree>
    <p:extLst>
      <p:ext uri="{BB962C8B-B14F-4D97-AF65-F5344CB8AC3E}">
        <p14:creationId xmlns:p14="http://schemas.microsoft.com/office/powerpoint/2010/main" val="332299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B061 – Induction training area 1</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Induction introduced by a member of the Senior Management Team</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Test at the end of induction, to ensure key points have been understood. </a:t>
            </a:r>
          </a:p>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An area set up outside in the compound is to show and explain various initiatives including coloured road cones, goalposts, safety stations, spill kits, work access signage, and stop gates.</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B03BCC0-42FC-4C28-A54C-E81523F0B046}"/>
              </a:ext>
            </a:extLst>
          </p:cNvPr>
          <p:cNvPicPr>
            <a:picLocks noChangeAspect="1"/>
          </p:cNvPicPr>
          <p:nvPr/>
        </p:nvPicPr>
        <p:blipFill>
          <a:blip r:embed="rId2"/>
          <a:stretch>
            <a:fillRect/>
          </a:stretch>
        </p:blipFill>
        <p:spPr>
          <a:xfrm>
            <a:off x="329182" y="2454900"/>
            <a:ext cx="3465167" cy="1964266"/>
          </a:xfrm>
          <a:prstGeom prst="rect">
            <a:avLst/>
          </a:prstGeom>
        </p:spPr>
      </p:pic>
      <p:pic>
        <p:nvPicPr>
          <p:cNvPr id="7" name="Picture 6">
            <a:extLst>
              <a:ext uri="{FF2B5EF4-FFF2-40B4-BE49-F238E27FC236}">
                <a16:creationId xmlns:a16="http://schemas.microsoft.com/office/drawing/2014/main" id="{E00BEEE5-33D8-4C34-AB7E-162A3BD1AAFD}"/>
              </a:ext>
            </a:extLst>
          </p:cNvPr>
          <p:cNvPicPr>
            <a:picLocks noChangeAspect="1"/>
          </p:cNvPicPr>
          <p:nvPr/>
        </p:nvPicPr>
        <p:blipFill>
          <a:blip r:embed="rId3"/>
          <a:stretch>
            <a:fillRect/>
          </a:stretch>
        </p:blipFill>
        <p:spPr>
          <a:xfrm>
            <a:off x="357084" y="4567406"/>
            <a:ext cx="3425264" cy="1908505"/>
          </a:xfrm>
          <a:prstGeom prst="rect">
            <a:avLst/>
          </a:prstGeom>
        </p:spPr>
      </p:pic>
      <p:pic>
        <p:nvPicPr>
          <p:cNvPr id="11" name="Picture 10">
            <a:extLst>
              <a:ext uri="{FF2B5EF4-FFF2-40B4-BE49-F238E27FC236}">
                <a16:creationId xmlns:a16="http://schemas.microsoft.com/office/drawing/2014/main" id="{457FED2A-2D58-4EDE-A0C2-B4F9D6E8B426}"/>
              </a:ext>
            </a:extLst>
          </p:cNvPr>
          <p:cNvPicPr>
            <a:picLocks noChangeAspect="1"/>
          </p:cNvPicPr>
          <p:nvPr/>
        </p:nvPicPr>
        <p:blipFill>
          <a:blip r:embed="rId4"/>
          <a:stretch>
            <a:fillRect/>
          </a:stretch>
        </p:blipFill>
        <p:spPr>
          <a:xfrm>
            <a:off x="3960982" y="2454900"/>
            <a:ext cx="3432433" cy="1908000"/>
          </a:xfrm>
          <a:prstGeom prst="rect">
            <a:avLst/>
          </a:prstGeom>
        </p:spPr>
      </p:pic>
    </p:spTree>
    <p:extLst>
      <p:ext uri="{BB962C8B-B14F-4D97-AF65-F5344CB8AC3E}">
        <p14:creationId xmlns:p14="http://schemas.microsoft.com/office/powerpoint/2010/main" val="340238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B064 – Virtual Reality Training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The site is developing Virtual Reality training for Plant Person Interface training. </a:t>
            </a:r>
          </a:p>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It fully immerses the individual into a virtual environment that they can walk around, and if they walk too close to a machine, an alarm and a flashing light goes off to notify them that they are too close.</a:t>
            </a:r>
          </a:p>
        </p:txBody>
      </p:sp>
      <p:pic>
        <p:nvPicPr>
          <p:cNvPr id="5" name="Picture 4">
            <a:extLst>
              <a:ext uri="{FF2B5EF4-FFF2-40B4-BE49-F238E27FC236}">
                <a16:creationId xmlns:a16="http://schemas.microsoft.com/office/drawing/2014/main" id="{50895F6B-3CFF-47BD-8D7B-3202FCF76590}"/>
              </a:ext>
            </a:extLst>
          </p:cNvPr>
          <p:cNvPicPr>
            <a:picLocks noChangeAspect="1"/>
          </p:cNvPicPr>
          <p:nvPr/>
        </p:nvPicPr>
        <p:blipFill>
          <a:blip r:embed="rId2"/>
          <a:stretch>
            <a:fillRect/>
          </a:stretch>
        </p:blipFill>
        <p:spPr>
          <a:xfrm>
            <a:off x="2289190" y="2454900"/>
            <a:ext cx="3064320" cy="4032000"/>
          </a:xfrm>
          <a:prstGeom prst="rect">
            <a:avLst/>
          </a:prstGeom>
        </p:spPr>
      </p:pic>
    </p:spTree>
    <p:extLst>
      <p:ext uri="{BB962C8B-B14F-4D97-AF65-F5344CB8AC3E}">
        <p14:creationId xmlns:p14="http://schemas.microsoft.com/office/powerpoint/2010/main" val="2000441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B064 – Virtual Reality Training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The site has already used 360° cameras to improve workforce awareness of what it is like to be on site adj. to significant activities, such as bridge lifts, and to give operatives an awareness of what plant operators can see from inside the cab.</a:t>
            </a:r>
          </a:p>
        </p:txBody>
      </p:sp>
      <p:sp>
        <p:nvSpPr>
          <p:cNvPr id="8" name="Rectangle 7">
            <a:extLst>
              <a:ext uri="{FF2B5EF4-FFF2-40B4-BE49-F238E27FC236}">
                <a16:creationId xmlns:a16="http://schemas.microsoft.com/office/drawing/2014/main" id="{9FABA2BA-8570-4EB5-B3BC-67A7E8BB9E12}"/>
              </a:ext>
            </a:extLst>
          </p:cNvPr>
          <p:cNvSpPr/>
          <p:nvPr/>
        </p:nvSpPr>
        <p:spPr>
          <a:xfrm>
            <a:off x="2173446" y="3948949"/>
            <a:ext cx="3361700" cy="369332"/>
          </a:xfrm>
          <a:prstGeom prst="rect">
            <a:avLst/>
          </a:prstGeom>
        </p:spPr>
        <p:txBody>
          <a:bodyPr wrap="square">
            <a:spAutoFit/>
          </a:bodyPr>
          <a:lstStyle/>
          <a:p>
            <a:pPr algn="ctr"/>
            <a:r>
              <a:rPr lang="en-GB" dirty="0">
                <a:latin typeface="Arial" panose="020B0604020202020204" pitchFamily="34" charset="0"/>
                <a:ea typeface="Times New Roman" panose="02020603050405020304" pitchFamily="18" charset="0"/>
              </a:rPr>
              <a:t>No photo available </a:t>
            </a:r>
            <a:endParaRPr lang="en-GB" dirty="0"/>
          </a:p>
        </p:txBody>
      </p:sp>
    </p:spTree>
    <p:extLst>
      <p:ext uri="{BB962C8B-B14F-4D97-AF65-F5344CB8AC3E}">
        <p14:creationId xmlns:p14="http://schemas.microsoft.com/office/powerpoint/2010/main" val="251700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B072 – MEWP virtual reality training simulator</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800"/>
              </a:spcAft>
              <a:buNone/>
            </a:pPr>
            <a:r>
              <a:rPr lang="en-GB" sz="2000" dirty="0">
                <a:solidFill>
                  <a:schemeClr val="bg1">
                    <a:lumMod val="95000"/>
                  </a:schemeClr>
                </a:solidFill>
                <a:latin typeface="Arial" panose="020B0604020202020204" pitchFamily="34" charset="0"/>
                <a:cs typeface="Arial" panose="020B0604020202020204" pitchFamily="34" charset="0"/>
              </a:rPr>
              <a:t>MEWP virtual reality training simulator:</a:t>
            </a:r>
          </a:p>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Introduction of ground-breaking virtual reality simulators are designed to allow operators a true-to-life look and feel of operating an access platform in a safe and controlled environment.</a:t>
            </a:r>
          </a:p>
          <a:p>
            <a:pPr>
              <a:lnSpc>
                <a:spcPct val="100000"/>
              </a:lnSpc>
              <a:spcBef>
                <a:spcPts val="0"/>
              </a:spcBef>
              <a:spcAft>
                <a:spcPts val="1800"/>
              </a:spcAft>
            </a:pPr>
            <a:r>
              <a:rPr lang="en-GB" sz="2000" dirty="0">
                <a:solidFill>
                  <a:schemeClr val="bg1">
                    <a:lumMod val="95000"/>
                  </a:schemeClr>
                </a:solidFill>
                <a:latin typeface="Arial" panose="020B0604020202020204" pitchFamily="34" charset="0"/>
                <a:cs typeface="Arial" panose="020B0604020202020204" pitchFamily="34" charset="0"/>
              </a:rPr>
              <a:t>The Simulator realistically simulates the sensation of boom and scissor operations.</a:t>
            </a:r>
            <a:endParaRPr lang="en-GB" sz="20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37BD7D3-A783-4294-A477-0106D52082FF}"/>
              </a:ext>
            </a:extLst>
          </p:cNvPr>
          <p:cNvPicPr>
            <a:picLocks noChangeAspect="1"/>
          </p:cNvPicPr>
          <p:nvPr/>
        </p:nvPicPr>
        <p:blipFill>
          <a:blip r:embed="rId2"/>
          <a:stretch>
            <a:fillRect/>
          </a:stretch>
        </p:blipFill>
        <p:spPr>
          <a:xfrm>
            <a:off x="334979" y="2454900"/>
            <a:ext cx="3415500" cy="2484000"/>
          </a:xfrm>
          <a:prstGeom prst="rect">
            <a:avLst/>
          </a:prstGeom>
        </p:spPr>
      </p:pic>
      <p:pic>
        <p:nvPicPr>
          <p:cNvPr id="7" name="Picture 6">
            <a:extLst>
              <a:ext uri="{FF2B5EF4-FFF2-40B4-BE49-F238E27FC236}">
                <a16:creationId xmlns:a16="http://schemas.microsoft.com/office/drawing/2014/main" id="{6EE12156-98CE-4282-B905-322ABEDD69D3}"/>
              </a:ext>
            </a:extLst>
          </p:cNvPr>
          <p:cNvPicPr>
            <a:picLocks noChangeAspect="1"/>
          </p:cNvPicPr>
          <p:nvPr/>
        </p:nvPicPr>
        <p:blipFill>
          <a:blip r:embed="rId3"/>
          <a:stretch>
            <a:fillRect/>
          </a:stretch>
        </p:blipFill>
        <p:spPr>
          <a:xfrm>
            <a:off x="3941459" y="2456099"/>
            <a:ext cx="3405453" cy="2052000"/>
          </a:xfrm>
          <a:prstGeom prst="rect">
            <a:avLst/>
          </a:prstGeom>
        </p:spPr>
      </p:pic>
    </p:spTree>
    <p:extLst>
      <p:ext uri="{BB962C8B-B14F-4D97-AF65-F5344CB8AC3E}">
        <p14:creationId xmlns:p14="http://schemas.microsoft.com/office/powerpoint/2010/main" val="2858398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B076 – Virtual Reality PPI training</a:t>
            </a:r>
            <a:endParaRPr lang="en-GB"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lnSpc>
                <a:spcPct val="100000"/>
              </a:lnSpc>
              <a:spcBef>
                <a:spcPts val="0"/>
              </a:spcBef>
              <a:spcAft>
                <a:spcPts val="1200"/>
              </a:spcAft>
              <a:buNone/>
            </a:pPr>
            <a:r>
              <a:rPr lang="en-GB" sz="2000" dirty="0">
                <a:solidFill>
                  <a:schemeClr val="bg1">
                    <a:lumMod val="95000"/>
                  </a:schemeClr>
                </a:solidFill>
                <a:latin typeface="Arial" panose="020B0604020202020204" pitchFamily="34" charset="0"/>
                <a:cs typeface="Arial" panose="020B0604020202020204" pitchFamily="34" charset="0"/>
              </a:rPr>
              <a:t>Virtual reality PPI training:</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Places a person virtually into a construction scenario where an excavator is digging into the embankment and filling up a nearby wagon</a:t>
            </a:r>
          </a:p>
          <a:p>
            <a:pPr>
              <a:lnSpc>
                <a:spcPct val="100000"/>
              </a:lnSpc>
              <a:spcBef>
                <a:spcPts val="0"/>
              </a:spcBef>
              <a:spcAft>
                <a:spcPts val="1200"/>
              </a:spcAft>
            </a:pPr>
            <a:r>
              <a:rPr lang="en-GB" sz="2000" dirty="0">
                <a:solidFill>
                  <a:schemeClr val="bg1">
                    <a:lumMod val="95000"/>
                  </a:schemeClr>
                </a:solidFill>
                <a:latin typeface="Arial" panose="020B0604020202020204" pitchFamily="34" charset="0"/>
                <a:cs typeface="Arial" panose="020B0604020202020204" pitchFamily="34" charset="0"/>
              </a:rPr>
              <a:t>The goal is to highlight red and amber danger zones around the plant, never pass behind the excavator and to reinforce gaining permission from the plant driver to pass by.</a:t>
            </a:r>
            <a:endParaRPr lang="en-GB" sz="20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1A08775-4228-4F47-A53A-13D5EF1AC822}"/>
              </a:ext>
            </a:extLst>
          </p:cNvPr>
          <p:cNvPicPr>
            <a:picLocks noChangeAspect="1"/>
          </p:cNvPicPr>
          <p:nvPr/>
        </p:nvPicPr>
        <p:blipFill>
          <a:blip r:embed="rId2"/>
          <a:stretch>
            <a:fillRect/>
          </a:stretch>
        </p:blipFill>
        <p:spPr>
          <a:xfrm>
            <a:off x="1216699" y="2454900"/>
            <a:ext cx="5472000" cy="4104000"/>
          </a:xfrm>
          <a:prstGeom prst="rect">
            <a:avLst/>
          </a:prstGeom>
        </p:spPr>
      </p:pic>
    </p:spTree>
    <p:extLst>
      <p:ext uri="{BB962C8B-B14F-4D97-AF65-F5344CB8AC3E}">
        <p14:creationId xmlns:p14="http://schemas.microsoft.com/office/powerpoint/2010/main" val="178509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199" y="2010833"/>
            <a:ext cx="10515599" cy="4166130"/>
          </a:xfrm>
        </p:spPr>
        <p:txBody>
          <a:bodyPr vert="horz" lIns="91440" tIns="45720" rIns="91440" bIns="45720" rtlCol="0">
            <a:normAutofit/>
          </a:bodyPr>
          <a:lstStyle/>
          <a:p>
            <a:pPr marL="0" indent="0" algn="ctr">
              <a:lnSpc>
                <a:spcPct val="100000"/>
              </a:lnSpc>
              <a:spcAft>
                <a:spcPts val="1800"/>
              </a:spcAft>
              <a:buNone/>
            </a:pPr>
            <a:r>
              <a:rPr lang="en-US" sz="9600" dirty="0">
                <a:latin typeface="Arial" panose="020B0604020202020204" pitchFamily="34" charset="0"/>
                <a:cs typeface="Arial" panose="020B0604020202020204" pitchFamily="34" charset="0"/>
              </a:rPr>
              <a:t>Training</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FDE20A-29D2-4D5A-8EED-1D24E488D70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Blue Star awards presentation - Part 5</a:t>
            </a:r>
          </a:p>
        </p:txBody>
      </p:sp>
    </p:spTree>
    <p:extLst>
      <p:ext uri="{BB962C8B-B14F-4D97-AF65-F5344CB8AC3E}">
        <p14:creationId xmlns:p14="http://schemas.microsoft.com/office/powerpoint/2010/main" val="28237400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Arial" panose="020B0604020202020204" pitchFamily="34" charset="0"/>
                <a:cs typeface="Arial" panose="020B0604020202020204" pitchFamily="34" charset="0"/>
              </a:rPr>
              <a:t>Index listing of Blue Star awards </a:t>
            </a:r>
            <a:r>
              <a:rPr lang="en-US" sz="2000" kern="1200" dirty="0">
                <a:solidFill>
                  <a:schemeClr val="tx1"/>
                </a:solidFill>
                <a:latin typeface="Arial" panose="020B0604020202020204" pitchFamily="34" charset="0"/>
                <a:cs typeface="Arial" panose="020B0604020202020204" pitchFamily="34" charset="0"/>
              </a:rPr>
              <a:t>(page 1 of 5)</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Autofit/>
          </a:bodyPr>
          <a:lstStyle/>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B000 - Plant person interface, good practice</a:t>
            </a:r>
          </a:p>
          <a:p>
            <a:pPr marL="0"/>
            <a:r>
              <a:rPr lang="en-US" sz="1800" dirty="0">
                <a:latin typeface="Arial" panose="020B0604020202020204" pitchFamily="34" charset="0"/>
                <a:cs typeface="Arial" panose="020B0604020202020204" pitchFamily="34" charset="0"/>
              </a:rPr>
              <a:t>B001 – Diphoterine</a:t>
            </a:r>
          </a:p>
          <a:p>
            <a:pPr marL="0"/>
            <a:r>
              <a:rPr lang="en-US" sz="1800" dirty="0">
                <a:latin typeface="Arial" panose="020B0604020202020204" pitchFamily="34" charset="0"/>
                <a:cs typeface="Arial" panose="020B0604020202020204" pitchFamily="34" charset="0"/>
              </a:rPr>
              <a:t>B002 - Traffic management</a:t>
            </a:r>
          </a:p>
          <a:p>
            <a:pPr marL="0"/>
            <a:r>
              <a:rPr lang="en-US" sz="1800" dirty="0">
                <a:latin typeface="Arial" panose="020B0604020202020204" pitchFamily="34" charset="0"/>
                <a:cs typeface="Arial" panose="020B0604020202020204" pitchFamily="34" charset="0"/>
              </a:rPr>
              <a:t>B003 – Health Wellbeing (Champion)</a:t>
            </a:r>
          </a:p>
          <a:p>
            <a:pPr marL="0"/>
            <a:r>
              <a:rPr lang="en-US" sz="1800" dirty="0">
                <a:latin typeface="Arial" panose="020B0604020202020204" pitchFamily="34" charset="0"/>
                <a:cs typeface="Arial" panose="020B0604020202020204" pitchFamily="34" charset="0"/>
              </a:rPr>
              <a:t>B004 – </a:t>
            </a:r>
            <a:r>
              <a:rPr lang="en-US" sz="1400" dirty="0">
                <a:latin typeface="Arial" panose="020B0604020202020204" pitchFamily="34" charset="0"/>
                <a:cs typeface="Arial" panose="020B0604020202020204" pitchFamily="34" charset="0"/>
              </a:rPr>
              <a:t>Work on bridge deck / Wind monitoring system</a:t>
            </a:r>
          </a:p>
          <a:p>
            <a:pPr marL="0"/>
            <a:r>
              <a:rPr lang="en-US" sz="1800" dirty="0">
                <a:latin typeface="Arial" panose="020B0604020202020204" pitchFamily="34" charset="0"/>
                <a:cs typeface="Arial" panose="020B0604020202020204" pitchFamily="34" charset="0"/>
              </a:rPr>
              <a:t>B005 – Safetime scaffold tags</a:t>
            </a:r>
          </a:p>
          <a:p>
            <a:pPr marL="0"/>
            <a:r>
              <a:rPr lang="en-US" sz="1800" dirty="0">
                <a:latin typeface="Arial" panose="020B0604020202020204" pitchFamily="34" charset="0"/>
                <a:cs typeface="Arial" panose="020B0604020202020204" pitchFamily="34" charset="0"/>
              </a:rPr>
              <a:t>B006 – BIM</a:t>
            </a:r>
          </a:p>
          <a:p>
            <a:pPr marL="0"/>
            <a:r>
              <a:rPr lang="en-US" sz="1800" dirty="0">
                <a:latin typeface="Arial" panose="020B0604020202020204" pitchFamily="34" charset="0"/>
                <a:cs typeface="Arial" panose="020B0604020202020204" pitchFamily="34" charset="0"/>
              </a:rPr>
              <a:t>B007 – RAG batter</a:t>
            </a:r>
          </a:p>
          <a:p>
            <a:pPr marL="0"/>
            <a:r>
              <a:rPr lang="en-US" sz="1800" dirty="0">
                <a:latin typeface="Arial" panose="020B0604020202020204" pitchFamily="34" charset="0"/>
                <a:cs typeface="Arial" panose="020B0604020202020204" pitchFamily="34" charset="0"/>
              </a:rPr>
              <a:t>B008 – Water mist fire extinguisher</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B009 – Smart screens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B010 – Mission Room</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800" dirty="0"/>
          </a:p>
          <a:p>
            <a:pPr marL="0"/>
            <a:r>
              <a:rPr lang="en-US" sz="1800" dirty="0">
                <a:latin typeface="Arial" panose="020B0604020202020204" pitchFamily="34" charset="0"/>
                <a:cs typeface="Arial" panose="020B0604020202020204" pitchFamily="34" charset="0"/>
              </a:rPr>
              <a:t>B011 – Controlling permits to work    </a:t>
            </a:r>
          </a:p>
          <a:p>
            <a:pPr marL="0"/>
            <a:r>
              <a:rPr lang="en-US" sz="1800" dirty="0">
                <a:latin typeface="Arial" panose="020B0604020202020204" pitchFamily="34" charset="0"/>
                <a:cs typeface="Arial" panose="020B0604020202020204" pitchFamily="34" charset="0"/>
              </a:rPr>
              <a:t>B012 – WAH / Load and unload vehicles </a:t>
            </a:r>
          </a:p>
          <a:p>
            <a:pPr marL="0"/>
            <a:r>
              <a:rPr lang="en-US" sz="1800" dirty="0">
                <a:latin typeface="Arial" panose="020B0604020202020204" pitchFamily="34" charset="0"/>
                <a:cs typeface="Arial" panose="020B0604020202020204" pitchFamily="34" charset="0"/>
              </a:rPr>
              <a:t>B013 – Gridforce 30</a:t>
            </a:r>
          </a:p>
          <a:p>
            <a:pPr marL="0"/>
            <a:r>
              <a:rPr lang="en-US" sz="1800" dirty="0">
                <a:latin typeface="Arial" panose="020B0604020202020204" pitchFamily="34" charset="0"/>
                <a:cs typeface="Arial" panose="020B0604020202020204" pitchFamily="34" charset="0"/>
              </a:rPr>
              <a:t>B014 – Dumper camera</a:t>
            </a:r>
          </a:p>
          <a:p>
            <a:pPr marL="0"/>
            <a:r>
              <a:rPr lang="en-US" sz="1800" dirty="0">
                <a:latin typeface="Arial" panose="020B0604020202020204" pitchFamily="34" charset="0"/>
                <a:cs typeface="Arial" panose="020B0604020202020204" pitchFamily="34" charset="0"/>
              </a:rPr>
              <a:t>B015 – Excavator stickers</a:t>
            </a:r>
          </a:p>
          <a:p>
            <a:pPr marL="0"/>
            <a:r>
              <a:rPr lang="en-US" sz="1800" dirty="0">
                <a:latin typeface="Arial" panose="020B0604020202020204" pitchFamily="34" charset="0"/>
                <a:cs typeface="Arial" panose="020B0604020202020204" pitchFamily="34" charset="0"/>
              </a:rPr>
              <a:t>B016 – Chapter 8 chevrons</a:t>
            </a:r>
          </a:p>
          <a:p>
            <a:pPr marL="0"/>
            <a:r>
              <a:rPr lang="en-US" sz="1800" dirty="0">
                <a:latin typeface="Arial" panose="020B0604020202020204" pitchFamily="34" charset="0"/>
                <a:cs typeface="Arial" panose="020B0604020202020204" pitchFamily="34" charset="0"/>
              </a:rPr>
              <a:t>B017 – Occupational health (3 year plan)</a:t>
            </a:r>
          </a:p>
          <a:p>
            <a:pPr marL="0"/>
            <a:r>
              <a:rPr lang="en-US" sz="1800" dirty="0">
                <a:latin typeface="Arial" panose="020B0604020202020204" pitchFamily="34" charset="0"/>
                <a:cs typeface="Arial" panose="020B0604020202020204" pitchFamily="34" charset="0"/>
              </a:rPr>
              <a:t>B018 – TM airlock</a:t>
            </a:r>
          </a:p>
          <a:p>
            <a:pPr marL="0"/>
            <a:r>
              <a:rPr lang="en-US" sz="1800" dirty="0">
                <a:latin typeface="Arial" panose="020B0604020202020204" pitchFamily="34" charset="0"/>
                <a:cs typeface="Arial" panose="020B0604020202020204" pitchFamily="34" charset="0"/>
              </a:rPr>
              <a:t>B019 – Health, safety, wellbeing strategy</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B020 – Training</a:t>
            </a:r>
          </a:p>
        </p:txBody>
      </p:sp>
    </p:spTree>
    <p:extLst>
      <p:ext uri="{BB962C8B-B14F-4D97-AF65-F5344CB8AC3E}">
        <p14:creationId xmlns:p14="http://schemas.microsoft.com/office/powerpoint/2010/main" val="30447826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2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B021 – Readi-guard (RO) TM airlock gates </a:t>
            </a:r>
          </a:p>
          <a:p>
            <a:pPr marL="0"/>
            <a:r>
              <a:rPr lang="en-US" sz="1800" dirty="0">
                <a:latin typeface="Arial" panose="020B0604020202020204" pitchFamily="34" charset="0"/>
                <a:cs typeface="Arial" panose="020B0604020202020204" pitchFamily="34" charset="0"/>
              </a:rPr>
              <a:t>B022 – Bunkabin accommodation</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B023 – Competence</a:t>
            </a:r>
          </a:p>
          <a:p>
            <a:pPr marL="0"/>
            <a:r>
              <a:rPr lang="en-US" sz="1800" dirty="0">
                <a:latin typeface="Arial" panose="020B0604020202020204" pitchFamily="34" charset="0"/>
                <a:cs typeface="Arial" panose="020B0604020202020204" pitchFamily="34" charset="0"/>
              </a:rPr>
              <a:t>B024 – Technology to improve safety (BIM)</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B025 – </a:t>
            </a:r>
            <a:r>
              <a:rPr lang="en-US" sz="1800">
                <a:solidFill>
                  <a:schemeClr val="accent5">
                    <a:lumMod val="60000"/>
                    <a:lumOff val="40000"/>
                  </a:schemeClr>
                </a:solidFill>
                <a:latin typeface="Arial" panose="020B0604020202020204" pitchFamily="34" charset="0"/>
                <a:cs typeface="Arial" panose="020B0604020202020204" pitchFamily="34" charset="0"/>
              </a:rPr>
              <a:t>Red Zone </a:t>
            </a:r>
            <a:r>
              <a:rPr lang="en-US" sz="1800" dirty="0">
                <a:solidFill>
                  <a:schemeClr val="accent5">
                    <a:lumMod val="60000"/>
                    <a:lumOff val="40000"/>
                  </a:schemeClr>
                </a:solidFill>
                <a:latin typeface="Arial" panose="020B0604020202020204" pitchFamily="34" charset="0"/>
                <a:cs typeface="Arial" panose="020B0604020202020204" pitchFamily="34" charset="0"/>
              </a:rPr>
              <a:t>training</a:t>
            </a:r>
          </a:p>
          <a:p>
            <a:pPr marL="0"/>
            <a:r>
              <a:rPr lang="en-US" sz="1800" dirty="0">
                <a:latin typeface="Arial" panose="020B0604020202020204" pitchFamily="34" charset="0"/>
                <a:cs typeface="Arial" panose="020B0604020202020204" pitchFamily="34" charset="0"/>
              </a:rPr>
              <a:t>B026 – Public route planning</a:t>
            </a:r>
          </a:p>
          <a:p>
            <a:pPr marL="0"/>
            <a:r>
              <a:rPr lang="en-US" sz="1800" strike="sngStrike" dirty="0">
                <a:solidFill>
                  <a:srgbClr val="FF0000"/>
                </a:solidFill>
                <a:latin typeface="Arial" panose="020B0604020202020204" pitchFamily="34" charset="0"/>
                <a:cs typeface="Arial" panose="020B0604020202020204" pitchFamily="34" charset="0"/>
              </a:rPr>
              <a:t>B027 – Safety pegs to maintain TBS zone</a:t>
            </a:r>
          </a:p>
          <a:p>
            <a:pPr marL="0"/>
            <a:r>
              <a:rPr lang="en-US" sz="1800" dirty="0">
                <a:latin typeface="Arial" panose="020B0604020202020204" pitchFamily="34" charset="0"/>
                <a:cs typeface="Arial" panose="020B0604020202020204" pitchFamily="34" charset="0"/>
              </a:rPr>
              <a:t>B028 – Control of vehicles leaving site</a:t>
            </a:r>
          </a:p>
          <a:p>
            <a:pPr marL="0"/>
            <a:r>
              <a:rPr lang="en-US" sz="1800" dirty="0">
                <a:latin typeface="Arial" panose="020B0604020202020204" pitchFamily="34" charset="0"/>
                <a:cs typeface="Arial" panose="020B0604020202020204" pitchFamily="34" charset="0"/>
              </a:rPr>
              <a:t>B029 – Vehicle payload and weights sheet</a:t>
            </a:r>
          </a:p>
          <a:p>
            <a:pPr marL="0"/>
            <a:r>
              <a:rPr lang="en-US" sz="1800" dirty="0">
                <a:latin typeface="Arial" panose="020B0604020202020204" pitchFamily="34" charset="0"/>
                <a:cs typeface="Arial" panose="020B0604020202020204" pitchFamily="34" charset="0"/>
              </a:rPr>
              <a:t>B030 – Message boot laces</a:t>
            </a:r>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B031 – Google maps S&amp;O planning   </a:t>
            </a:r>
          </a:p>
          <a:p>
            <a:pPr marL="0"/>
            <a:r>
              <a:rPr lang="en-US" sz="1800" dirty="0">
                <a:latin typeface="Arial" panose="020B0604020202020204" pitchFamily="34" charset="0"/>
                <a:cs typeface="Arial" panose="020B0604020202020204" pitchFamily="34" charset="0"/>
              </a:rPr>
              <a:t>B032 – LGV enforcement</a:t>
            </a:r>
          </a:p>
          <a:p>
            <a:pPr marL="0"/>
            <a:r>
              <a:rPr lang="en-US" sz="1800" dirty="0">
                <a:latin typeface="Arial" panose="020B0604020202020204" pitchFamily="34" charset="0"/>
                <a:cs typeface="Arial" panose="020B0604020202020204" pitchFamily="34" charset="0"/>
              </a:rPr>
              <a:t>B033 – HAVwear watches</a:t>
            </a:r>
          </a:p>
          <a:p>
            <a:pPr marL="0"/>
            <a:r>
              <a:rPr lang="en-US" sz="1800" dirty="0">
                <a:latin typeface="Arial" panose="020B0604020202020204" pitchFamily="34" charset="0"/>
                <a:cs typeface="Arial" panose="020B0604020202020204" pitchFamily="34" charset="0"/>
              </a:rPr>
              <a:t>B034 – LED lights on goal posts</a:t>
            </a:r>
          </a:p>
          <a:p>
            <a:pPr marL="0"/>
            <a:r>
              <a:rPr lang="en-US" sz="1800" dirty="0">
                <a:latin typeface="Arial" panose="020B0604020202020204" pitchFamily="34" charset="0"/>
                <a:cs typeface="Arial" panose="020B0604020202020204" pitchFamily="34" charset="0"/>
              </a:rPr>
              <a:t>B035 – Briefing document (daily)</a:t>
            </a:r>
          </a:p>
          <a:p>
            <a:pPr marL="0"/>
            <a:r>
              <a:rPr lang="en-US" sz="1800" dirty="0">
                <a:latin typeface="Arial" panose="020B0604020202020204" pitchFamily="34" charset="0"/>
                <a:cs typeface="Arial" panose="020B0604020202020204" pitchFamily="34" charset="0"/>
              </a:rPr>
              <a:t>B036 – Call button for ped access to site</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B037 – QR codes and NFC readers</a:t>
            </a:r>
          </a:p>
          <a:p>
            <a:pPr marL="0"/>
            <a:r>
              <a:rPr lang="en-US" sz="1800" dirty="0">
                <a:latin typeface="Arial" panose="020B0604020202020204" pitchFamily="34" charset="0"/>
                <a:cs typeface="Arial" panose="020B0604020202020204" pitchFamily="34" charset="0"/>
              </a:rPr>
              <a:t>B038 – Skipper tape exclusion zone</a:t>
            </a:r>
          </a:p>
          <a:p>
            <a:pPr marL="0"/>
            <a:r>
              <a:rPr lang="en-US" sz="1800" dirty="0">
                <a:latin typeface="Arial" panose="020B0604020202020204" pitchFamily="34" charset="0"/>
                <a:cs typeface="Arial" panose="020B0604020202020204" pitchFamily="34" charset="0"/>
              </a:rPr>
              <a:t>B039 – Value engineering</a:t>
            </a:r>
          </a:p>
          <a:p>
            <a:pPr marL="0"/>
            <a:r>
              <a:rPr lang="en-US" sz="1800" dirty="0">
                <a:latin typeface="Arial" panose="020B0604020202020204" pitchFamily="34" charset="0"/>
                <a:cs typeface="Arial" panose="020B0604020202020204" pitchFamily="34" charset="0"/>
              </a:rPr>
              <a:t>B040 – Improving communication</a:t>
            </a:r>
          </a:p>
        </p:txBody>
      </p:sp>
    </p:spTree>
    <p:extLst>
      <p:ext uri="{BB962C8B-B14F-4D97-AF65-F5344CB8AC3E}">
        <p14:creationId xmlns:p14="http://schemas.microsoft.com/office/powerpoint/2010/main" val="22442972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3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B041 – Incident investigation</a:t>
            </a:r>
          </a:p>
          <a:p>
            <a:pPr marL="0"/>
            <a:r>
              <a:rPr lang="en-US" sz="1800" dirty="0">
                <a:latin typeface="Arial" panose="020B0604020202020204" pitchFamily="34" charset="0"/>
                <a:cs typeface="Arial" panose="020B0604020202020204" pitchFamily="34" charset="0"/>
              </a:rPr>
              <a:t>B042 – TM (influencing drivers / body cams)</a:t>
            </a:r>
          </a:p>
          <a:p>
            <a:pPr marL="0"/>
            <a:r>
              <a:rPr lang="en-US" sz="1800" dirty="0">
                <a:latin typeface="Arial" panose="020B0604020202020204" pitchFamily="34" charset="0"/>
                <a:cs typeface="Arial" panose="020B0604020202020204" pitchFamily="34" charset="0"/>
              </a:rPr>
              <a:t>B043 – PatrolLive</a:t>
            </a:r>
          </a:p>
          <a:p>
            <a:pPr marL="0"/>
            <a:r>
              <a:rPr lang="en-US" sz="1800" strike="sngStrike" dirty="0">
                <a:solidFill>
                  <a:srgbClr val="FF0000"/>
                </a:solidFill>
                <a:latin typeface="Arial" panose="020B0604020202020204" pitchFamily="34" charset="0"/>
                <a:cs typeface="Arial" panose="020B0604020202020204" pitchFamily="34" charset="0"/>
              </a:rPr>
              <a:t>B044 – Work behind access and exit points</a:t>
            </a:r>
          </a:p>
          <a:p>
            <a:pPr marL="0"/>
            <a:r>
              <a:rPr lang="en-US" sz="1800" dirty="0">
                <a:latin typeface="Arial" panose="020B0604020202020204" pitchFamily="34" charset="0"/>
                <a:cs typeface="Arial" panose="020B0604020202020204" pitchFamily="34" charset="0"/>
              </a:rPr>
              <a:t>B045 – Control of HAVS (PAM breaker)</a:t>
            </a:r>
          </a:p>
          <a:p>
            <a:pPr marL="0"/>
            <a:r>
              <a:rPr lang="en-US" sz="1800" dirty="0">
                <a:latin typeface="Arial" panose="020B0604020202020204" pitchFamily="34" charset="0"/>
                <a:cs typeface="Arial" panose="020B0604020202020204" pitchFamily="34" charset="0"/>
              </a:rPr>
              <a:t>B046 – Safety gates</a:t>
            </a:r>
          </a:p>
          <a:p>
            <a:pPr marL="0"/>
            <a:r>
              <a:rPr lang="en-US" sz="1800" dirty="0">
                <a:latin typeface="Arial" panose="020B0604020202020204" pitchFamily="34" charset="0"/>
                <a:cs typeface="Arial" panose="020B0604020202020204" pitchFamily="34" charset="0"/>
              </a:rPr>
              <a:t>B047 – Works access gate (WAG)</a:t>
            </a:r>
          </a:p>
          <a:p>
            <a:pPr marL="0"/>
            <a:r>
              <a:rPr lang="en-US" sz="1800" dirty="0">
                <a:latin typeface="Arial" panose="020B0604020202020204" pitchFamily="34" charset="0"/>
                <a:cs typeface="Arial" panose="020B0604020202020204" pitchFamily="34" charset="0"/>
              </a:rPr>
              <a:t>B048 – Site security)</a:t>
            </a:r>
          </a:p>
          <a:p>
            <a:pPr marL="0"/>
            <a:r>
              <a:rPr lang="en-US" sz="1800" i="1" strike="sngStrike" dirty="0">
                <a:latin typeface="Arial" panose="020B0604020202020204" pitchFamily="34" charset="0"/>
                <a:cs typeface="Arial" panose="020B0604020202020204" pitchFamily="34" charset="0"/>
              </a:rPr>
              <a:t>B049 – A duplication of BS Award 43</a:t>
            </a:r>
          </a:p>
          <a:p>
            <a:pPr marL="0"/>
            <a:r>
              <a:rPr lang="en-US" sz="1800" i="1" strike="sngStrike" dirty="0">
                <a:latin typeface="Arial" panose="020B0604020202020204" pitchFamily="34" charset="0"/>
                <a:cs typeface="Arial" panose="020B0604020202020204" pitchFamily="34" charset="0"/>
              </a:rPr>
              <a:t>B050 – A duplication of BS Award 44</a:t>
            </a:r>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B051 – Animated RAMS  </a:t>
            </a:r>
          </a:p>
          <a:p>
            <a:pPr marL="0"/>
            <a:r>
              <a:rPr lang="en-US" sz="1800" dirty="0">
                <a:latin typeface="Arial" panose="020B0604020202020204" pitchFamily="34" charset="0"/>
                <a:cs typeface="Arial" panose="020B0604020202020204" pitchFamily="34" charset="0"/>
              </a:rPr>
              <a:t>B052 – Yellow mat</a:t>
            </a:r>
          </a:p>
          <a:p>
            <a:pPr marL="0"/>
            <a:r>
              <a:rPr lang="en-US" sz="1800" dirty="0">
                <a:latin typeface="Arial" panose="020B0604020202020204" pitchFamily="34" charset="0"/>
                <a:cs typeface="Arial" panose="020B0604020202020204" pitchFamily="34" charset="0"/>
              </a:rPr>
              <a:t>B053 – SMART SITE monitors</a:t>
            </a:r>
          </a:p>
          <a:p>
            <a:pPr marL="0"/>
            <a:r>
              <a:rPr lang="en-US" sz="1800" dirty="0">
                <a:latin typeface="Arial" panose="020B0604020202020204" pitchFamily="34" charset="0"/>
                <a:cs typeface="Arial" panose="020B0604020202020204" pitchFamily="34" charset="0"/>
              </a:rPr>
              <a:t>B054 – Vest and helmet lights</a:t>
            </a:r>
          </a:p>
          <a:p>
            <a:pPr marL="0"/>
            <a:r>
              <a:rPr lang="en-US" sz="1800" dirty="0">
                <a:latin typeface="Arial" panose="020B0604020202020204" pitchFamily="34" charset="0"/>
                <a:cs typeface="Arial" panose="020B0604020202020204" pitchFamily="34" charset="0"/>
              </a:rPr>
              <a:t>B055 – TM works order management system</a:t>
            </a:r>
          </a:p>
          <a:p>
            <a:pPr marL="0"/>
            <a:r>
              <a:rPr lang="en-US" sz="1800" dirty="0">
                <a:latin typeface="Arial" panose="020B0604020202020204" pitchFamily="34" charset="0"/>
                <a:cs typeface="Arial" panose="020B0604020202020204" pitchFamily="34" charset="0"/>
              </a:rPr>
              <a:t>B056 – TM nightshift isolation plan</a:t>
            </a:r>
          </a:p>
          <a:p>
            <a:pPr marL="0"/>
            <a:r>
              <a:rPr lang="en-US" sz="1800" dirty="0">
                <a:latin typeface="Arial" panose="020B0604020202020204" pitchFamily="34" charset="0"/>
                <a:cs typeface="Arial" panose="020B0604020202020204" pitchFamily="34" charset="0"/>
              </a:rPr>
              <a:t>B057 – Service avoidance</a:t>
            </a:r>
          </a:p>
          <a:p>
            <a:pPr marL="0"/>
            <a:r>
              <a:rPr lang="en-US" sz="1800" dirty="0">
                <a:latin typeface="Arial" panose="020B0604020202020204" pitchFamily="34" charset="0"/>
                <a:cs typeface="Arial" panose="020B0604020202020204" pitchFamily="34" charset="0"/>
              </a:rPr>
              <a:t>B058 – 2-way radios, key info, dumper cam</a:t>
            </a:r>
          </a:p>
          <a:p>
            <a:pPr marL="0"/>
            <a:r>
              <a:rPr lang="en-US" sz="1800" dirty="0">
                <a:latin typeface="Arial" panose="020B0604020202020204" pitchFamily="34" charset="0"/>
                <a:cs typeface="Arial" panose="020B0604020202020204" pitchFamily="34" charset="0"/>
              </a:rPr>
              <a:t>B059 – Use of stop gates</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B060 – Plant person interface training</a:t>
            </a:r>
          </a:p>
        </p:txBody>
      </p:sp>
    </p:spTree>
    <p:extLst>
      <p:ext uri="{BB962C8B-B14F-4D97-AF65-F5344CB8AC3E}">
        <p14:creationId xmlns:p14="http://schemas.microsoft.com/office/powerpoint/2010/main" val="31751671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4 of 5)</a:t>
            </a:r>
            <a:r>
              <a:rPr lang="en-US" dirty="0">
                <a:latin typeface="Arial" panose="020B0604020202020204" pitchFamily="34" charset="0"/>
                <a:cs typeface="Arial" panose="020B0604020202020204" pitchFamily="34" charset="0"/>
              </a:rPr>
              <a:t> </a:t>
            </a:r>
            <a:r>
              <a:rPr lang="en-US" kern="1200" dirty="0">
                <a:solidFill>
                  <a:schemeClr val="tx1"/>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B061 – Induction training area 1 </a:t>
            </a:r>
          </a:p>
          <a:p>
            <a:pPr marL="0"/>
            <a:r>
              <a:rPr lang="en-US" sz="1800" dirty="0">
                <a:latin typeface="Arial" panose="020B0604020202020204" pitchFamily="34" charset="0"/>
                <a:cs typeface="Arial" panose="020B0604020202020204" pitchFamily="34" charset="0"/>
              </a:rPr>
              <a:t>B062 – PPI, JCB Hydradig, Prolec restrictors</a:t>
            </a:r>
          </a:p>
          <a:p>
            <a:pPr marL="0"/>
            <a:r>
              <a:rPr lang="en-US" sz="1800" dirty="0">
                <a:latin typeface="Arial" panose="020B0604020202020204" pitchFamily="34" charset="0"/>
                <a:cs typeface="Arial" panose="020B0604020202020204" pitchFamily="34" charset="0"/>
              </a:rPr>
              <a:t>B063 – LifeVac</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B064 – Virtual reality (VR) training</a:t>
            </a:r>
          </a:p>
          <a:p>
            <a:pPr marL="0"/>
            <a:r>
              <a:rPr lang="en-US" sz="1800" dirty="0">
                <a:latin typeface="Arial" panose="020B0604020202020204" pitchFamily="34" charset="0"/>
                <a:cs typeface="Arial" panose="020B0604020202020204" pitchFamily="34" charset="0"/>
              </a:rPr>
              <a:t>B065 – Rotating dumper cab</a:t>
            </a:r>
          </a:p>
          <a:p>
            <a:pPr marL="0"/>
            <a:r>
              <a:rPr lang="en-US" sz="1800" dirty="0">
                <a:latin typeface="Arial" panose="020B0604020202020204" pitchFamily="34" charset="0"/>
                <a:cs typeface="Arial" panose="020B0604020202020204" pitchFamily="34" charset="0"/>
              </a:rPr>
              <a:t>B066 – Surface mining (use of Power Plane)</a:t>
            </a:r>
          </a:p>
          <a:p>
            <a:pPr marL="0"/>
            <a:r>
              <a:rPr lang="en-US" sz="1800" dirty="0">
                <a:latin typeface="Arial" panose="020B0604020202020204" pitchFamily="34" charset="0"/>
                <a:cs typeface="Arial" panose="020B0604020202020204" pitchFamily="34" charset="0"/>
              </a:rPr>
              <a:t>B067 – Occupational health, fatigue</a:t>
            </a:r>
          </a:p>
          <a:p>
            <a:pPr marL="0"/>
            <a:r>
              <a:rPr lang="en-US" sz="1800" dirty="0">
                <a:latin typeface="Arial" panose="020B0604020202020204" pitchFamily="34" charset="0"/>
                <a:cs typeface="Arial" panose="020B0604020202020204" pitchFamily="34" charset="0"/>
              </a:rPr>
              <a:t>B068 – Service avoidance</a:t>
            </a:r>
          </a:p>
          <a:p>
            <a:pPr marL="0"/>
            <a:r>
              <a:rPr lang="en-US" sz="1800" dirty="0">
                <a:latin typeface="Arial" panose="020B0604020202020204" pitchFamily="34" charset="0"/>
                <a:cs typeface="Arial" panose="020B0604020202020204" pitchFamily="34" charset="0"/>
              </a:rPr>
              <a:t>B069 – Overhead protection</a:t>
            </a:r>
          </a:p>
          <a:p>
            <a:pPr marL="0"/>
            <a:r>
              <a:rPr lang="en-US" sz="1800" dirty="0">
                <a:latin typeface="Arial" panose="020B0604020202020204" pitchFamily="34" charset="0"/>
                <a:cs typeface="Arial" panose="020B0604020202020204" pitchFamily="34" charset="0"/>
              </a:rPr>
              <a:t>B070 – Banners (bridge name / No / location)</a:t>
            </a:r>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latin typeface="Arial" panose="020B0604020202020204" pitchFamily="34" charset="0"/>
                <a:cs typeface="Arial" panose="020B0604020202020204" pitchFamily="34" charset="0"/>
              </a:rPr>
              <a:t>B071 – Remote drilling (No HAVS)   </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B072 – MEWP virtual reality training simulator</a:t>
            </a:r>
          </a:p>
          <a:p>
            <a:pPr marL="0"/>
            <a:r>
              <a:rPr lang="en-US" sz="1800" dirty="0">
                <a:latin typeface="Arial" panose="020B0604020202020204" pitchFamily="34" charset="0"/>
                <a:cs typeface="Arial" panose="020B0604020202020204" pitchFamily="34" charset="0"/>
              </a:rPr>
              <a:t>B073 – Drone tech aerial mapping stockpiles</a:t>
            </a:r>
          </a:p>
          <a:p>
            <a:pPr marL="0"/>
            <a:r>
              <a:rPr lang="en-US" sz="1800" dirty="0">
                <a:latin typeface="Arial" panose="020B0604020202020204" pitchFamily="34" charset="0"/>
                <a:cs typeface="Arial" panose="020B0604020202020204" pitchFamily="34" charset="0"/>
              </a:rPr>
              <a:t>B074 – Halo Deployment ‘Worker Guardian’</a:t>
            </a:r>
          </a:p>
          <a:p>
            <a:pPr marL="0"/>
            <a:r>
              <a:rPr lang="en-US" sz="1800" dirty="0">
                <a:latin typeface="Arial" panose="020B0604020202020204" pitchFamily="34" charset="0"/>
                <a:cs typeface="Arial" panose="020B0604020202020204" pitchFamily="34" charset="0"/>
              </a:rPr>
              <a:t>B075 – Base Light 420x portable lighting</a:t>
            </a:r>
          </a:p>
          <a:p>
            <a:pPr marL="0"/>
            <a:r>
              <a:rPr lang="en-US" sz="1800" dirty="0">
                <a:solidFill>
                  <a:schemeClr val="accent5">
                    <a:lumMod val="60000"/>
                    <a:lumOff val="40000"/>
                  </a:schemeClr>
                </a:solidFill>
                <a:latin typeface="Arial" panose="020B0604020202020204" pitchFamily="34" charset="0"/>
                <a:cs typeface="Arial" panose="020B0604020202020204" pitchFamily="34" charset="0"/>
              </a:rPr>
              <a:t>B076 – Virtual reality PPI training</a:t>
            </a:r>
          </a:p>
          <a:p>
            <a:pPr marL="0"/>
            <a:r>
              <a:rPr lang="en-US" sz="1800" dirty="0">
                <a:latin typeface="Arial" panose="020B0604020202020204" pitchFamily="34" charset="0"/>
                <a:cs typeface="Arial" panose="020B0604020202020204" pitchFamily="34" charset="0"/>
              </a:rPr>
              <a:t>B077 – Hi-vis dumper</a:t>
            </a:r>
          </a:p>
          <a:p>
            <a:pPr marL="0"/>
            <a:r>
              <a:rPr lang="en-US" sz="1800" dirty="0">
                <a:latin typeface="Arial" panose="020B0604020202020204" pitchFamily="34" charset="0"/>
                <a:cs typeface="Arial" panose="020B0604020202020204" pitchFamily="34" charset="0"/>
              </a:rPr>
              <a:t>B078 – Milwaukee 6232 Band saw</a:t>
            </a:r>
          </a:p>
          <a:p>
            <a:pPr marL="0"/>
            <a:r>
              <a:rPr lang="en-US" sz="1800" dirty="0">
                <a:latin typeface="Arial" panose="020B0604020202020204" pitchFamily="34" charset="0"/>
                <a:cs typeface="Arial" panose="020B0604020202020204" pitchFamily="34" charset="0"/>
              </a:rPr>
              <a:t>B079 – GTL gas to liquids fuel</a:t>
            </a:r>
          </a:p>
          <a:p>
            <a:pPr marL="0"/>
            <a:r>
              <a:rPr lang="en-US" sz="1800" dirty="0">
                <a:latin typeface="Arial" panose="020B0604020202020204" pitchFamily="34" charset="0"/>
                <a:cs typeface="Arial" panose="020B0604020202020204" pitchFamily="34" charset="0"/>
              </a:rPr>
              <a:t>B080 – VMS overhead protection</a:t>
            </a:r>
          </a:p>
        </p:txBody>
      </p:sp>
    </p:spTree>
    <p:extLst>
      <p:ext uri="{BB962C8B-B14F-4D97-AF65-F5344CB8AC3E}">
        <p14:creationId xmlns:p14="http://schemas.microsoft.com/office/powerpoint/2010/main" val="21116616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331124-4E4D-4053-90C2-A8BBD58E0A3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Index listing of Blue Star awards </a:t>
            </a:r>
            <a:r>
              <a:rPr lang="en-US" sz="2000" dirty="0">
                <a:latin typeface="Arial" panose="020B0604020202020204" pitchFamily="34" charset="0"/>
                <a:cs typeface="Arial" panose="020B0604020202020204" pitchFamily="34" charset="0"/>
              </a:rPr>
              <a:t>(page 5 of 5)</a:t>
            </a:r>
            <a:endParaRPr lang="en-US" kern="12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1B321EB-4B4B-404F-9944-4576E05697AA}"/>
              </a:ext>
            </a:extLst>
          </p:cNvPr>
          <p:cNvSpPr>
            <a:spLocks noGrp="1"/>
          </p:cNvSpPr>
          <p:nvPr>
            <p:ph idx="1"/>
          </p:nvPr>
        </p:nvSpPr>
        <p:spPr>
          <a:xfrm>
            <a:off x="838200" y="2010833"/>
            <a:ext cx="5096934" cy="4166130"/>
          </a:xfrm>
        </p:spPr>
        <p:txBody>
          <a:bodyPr vert="horz" lIns="91440" tIns="45720" rIns="91440" bIns="45720" rtlCol="0">
            <a:normAutofit/>
          </a:bodyPr>
          <a:lstStyle/>
          <a:p>
            <a:pPr marL="0"/>
            <a:r>
              <a:rPr lang="en-US" sz="1800" dirty="0">
                <a:latin typeface="Arial" panose="020B0604020202020204" pitchFamily="34" charset="0"/>
                <a:cs typeface="Arial" panose="020B0604020202020204" pitchFamily="34" charset="0"/>
              </a:rPr>
              <a:t>B081 – VMS TM exit </a:t>
            </a:r>
          </a:p>
          <a:p>
            <a:pPr marL="0"/>
            <a:r>
              <a:rPr lang="en-US" sz="1800" dirty="0">
                <a:latin typeface="Arial" panose="020B0604020202020204" pitchFamily="34" charset="0"/>
                <a:cs typeface="Arial" panose="020B0604020202020204" pitchFamily="34" charset="0"/>
              </a:rPr>
              <a:t>B082 – Trimble site vision</a:t>
            </a:r>
          </a:p>
          <a:p>
            <a:pPr marL="0"/>
            <a:r>
              <a:rPr lang="en-US" sz="1800" dirty="0">
                <a:latin typeface="Arial" panose="020B0604020202020204" pitchFamily="34" charset="0"/>
                <a:cs typeface="Arial" panose="020B0604020202020204" pitchFamily="34" charset="0"/>
              </a:rPr>
              <a:t>B083 – Survey giraffe</a:t>
            </a:r>
          </a:p>
          <a:p>
            <a:pPr marL="0"/>
            <a:r>
              <a:rPr lang="en-US" sz="1800" dirty="0">
                <a:latin typeface="Arial" panose="020B0604020202020204" pitchFamily="34" charset="0"/>
                <a:cs typeface="Arial" panose="020B0604020202020204" pitchFamily="34" charset="0"/>
              </a:rPr>
              <a:t>B084 – Public pedestrian safety</a:t>
            </a:r>
          </a:p>
          <a:p>
            <a:pPr marL="0"/>
            <a:r>
              <a:rPr lang="en-US" sz="1800" dirty="0">
                <a:solidFill>
                  <a:srgbClr val="92D050"/>
                </a:solidFill>
                <a:latin typeface="Arial" panose="020B0604020202020204" pitchFamily="34" charset="0"/>
                <a:cs typeface="Arial" panose="020B0604020202020204" pitchFamily="34" charset="0"/>
              </a:rPr>
              <a:t>B085 – Emergency call button</a:t>
            </a:r>
          </a:p>
          <a:p>
            <a:pPr marL="0"/>
            <a:r>
              <a:rPr lang="en-US" sz="1800" dirty="0">
                <a:solidFill>
                  <a:srgbClr val="92D050"/>
                </a:solidFill>
                <a:latin typeface="Arial" panose="020B0604020202020204" pitchFamily="34" charset="0"/>
                <a:cs typeface="Arial" panose="020B0604020202020204" pitchFamily="34" charset="0"/>
              </a:rPr>
              <a:t>B086 – </a:t>
            </a:r>
            <a:r>
              <a:rPr lang="en-GB" sz="1800" dirty="0">
                <a:solidFill>
                  <a:srgbClr val="92D050"/>
                </a:solidFill>
                <a:latin typeface="Arial" panose="020B0604020202020204" pitchFamily="34" charset="0"/>
                <a:cs typeface="Arial" panose="020B0604020202020204" pitchFamily="34" charset="0"/>
              </a:rPr>
              <a:t>V2 VDZ </a:t>
            </a:r>
            <a:r>
              <a:rPr lang="en-GB" sz="1800">
                <a:solidFill>
                  <a:srgbClr val="92D050"/>
                </a:solidFill>
                <a:latin typeface="Arial" panose="020B0604020202020204" pitchFamily="34" charset="0"/>
                <a:cs typeface="Arial" panose="020B0604020202020204" pitchFamily="34" charset="0"/>
              </a:rPr>
              <a:t>System </a:t>
            </a:r>
            <a:endParaRPr lang="en-US" sz="1800" dirty="0">
              <a:solidFill>
                <a:srgbClr val="92D050"/>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CEE4CEAE-D4B6-44EF-A543-7C86159FCCAC}"/>
              </a:ext>
            </a:extLst>
          </p:cNvPr>
          <p:cNvSpPr txBox="1">
            <a:spLocks/>
          </p:cNvSpPr>
          <p:nvPr/>
        </p:nvSpPr>
        <p:spPr>
          <a:xfrm>
            <a:off x="6256866"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latin typeface="Arial" panose="020B0604020202020204" pitchFamily="34" charset="0"/>
                <a:cs typeface="Arial" panose="020B0604020202020204" pitchFamily="34" charset="0"/>
              </a:rPr>
              <a:t>Blue Star awards, issued by calendar year</a:t>
            </a:r>
            <a:r>
              <a:rPr lang="en-US" sz="1800" dirty="0">
                <a:latin typeface="Arial" panose="020B0604020202020204" pitchFamily="34" charset="0"/>
                <a:cs typeface="Arial" panose="020B0604020202020204" pitchFamily="34" charset="0"/>
              </a:rPr>
              <a:t>:</a:t>
            </a:r>
          </a:p>
          <a:p>
            <a:pPr marL="0"/>
            <a:r>
              <a:rPr lang="en-US" sz="1800" dirty="0">
                <a:latin typeface="Arial" panose="020B0604020202020204" pitchFamily="34" charset="0"/>
                <a:cs typeface="Arial" panose="020B0604020202020204" pitchFamily="34" charset="0"/>
              </a:rPr>
              <a:t>2015 – 11no.</a:t>
            </a:r>
          </a:p>
          <a:p>
            <a:pPr marL="0"/>
            <a:r>
              <a:rPr lang="en-US" sz="1800" dirty="0">
                <a:latin typeface="Arial" panose="020B0604020202020204" pitchFamily="34" charset="0"/>
                <a:cs typeface="Arial" panose="020B0604020202020204" pitchFamily="34" charset="0"/>
              </a:rPr>
              <a:t>2016 – 44no. </a:t>
            </a:r>
            <a:r>
              <a:rPr lang="en-US" sz="1200" i="1" dirty="0">
                <a:latin typeface="Arial" panose="020B0604020202020204" pitchFamily="34" charset="0"/>
                <a:cs typeface="Arial" panose="020B0604020202020204" pitchFamily="34" charset="0"/>
              </a:rPr>
              <a:t>(+2no. Duplicates)</a:t>
            </a:r>
          </a:p>
          <a:p>
            <a:pPr marL="0"/>
            <a:r>
              <a:rPr lang="en-US" sz="1800" dirty="0">
                <a:latin typeface="Arial" panose="020B0604020202020204" pitchFamily="34" charset="0"/>
                <a:cs typeface="Arial" panose="020B0604020202020204" pitchFamily="34" charset="0"/>
              </a:rPr>
              <a:t>2017 – 12no.</a:t>
            </a:r>
          </a:p>
          <a:p>
            <a:pPr marL="0"/>
            <a:r>
              <a:rPr lang="en-US" sz="1800" dirty="0">
                <a:latin typeface="Arial" panose="020B0604020202020204" pitchFamily="34" charset="0"/>
                <a:cs typeface="Arial" panose="020B0604020202020204" pitchFamily="34" charset="0"/>
              </a:rPr>
              <a:t>2018 – 11no.</a:t>
            </a:r>
          </a:p>
          <a:p>
            <a:pPr marL="0"/>
            <a:r>
              <a:rPr lang="en-US" sz="1800" dirty="0">
                <a:latin typeface="Arial" panose="020B0604020202020204" pitchFamily="34" charset="0"/>
                <a:cs typeface="Arial" panose="020B0604020202020204" pitchFamily="34" charset="0"/>
              </a:rPr>
              <a:t>2019 – 2no.</a:t>
            </a:r>
          </a:p>
          <a:p>
            <a:pPr marL="0"/>
            <a:r>
              <a:rPr lang="en-US" sz="1800" dirty="0">
                <a:latin typeface="Arial" panose="020B0604020202020204" pitchFamily="34" charset="0"/>
                <a:cs typeface="Arial" panose="020B0604020202020204" pitchFamily="34" charset="0"/>
              </a:rPr>
              <a:t>2020 – 3no.</a:t>
            </a:r>
          </a:p>
          <a:p>
            <a:pPr marL="0"/>
            <a:r>
              <a:rPr lang="en-US" sz="1800" dirty="0">
                <a:solidFill>
                  <a:srgbClr val="92D050"/>
                </a:solidFill>
                <a:latin typeface="Arial" panose="020B0604020202020204" pitchFamily="34" charset="0"/>
                <a:cs typeface="Arial" panose="020B0604020202020204" pitchFamily="34" charset="0"/>
              </a:rPr>
              <a:t>2021 – </a:t>
            </a:r>
          </a:p>
          <a:p>
            <a:pPr marL="0" indent="0">
              <a:buNone/>
            </a:pPr>
            <a:r>
              <a:rPr lang="en-US" sz="1800" dirty="0">
                <a:latin typeface="Arial" panose="020B0604020202020204" pitchFamily="34" charset="0"/>
                <a:cs typeface="Arial" panose="020B0604020202020204" pitchFamily="34" charset="0"/>
              </a:rPr>
              <a:t>    Total = 83no.</a:t>
            </a:r>
          </a:p>
          <a:p>
            <a:pPr marL="0"/>
            <a:endParaRPr lang="en-US" sz="2000" dirty="0"/>
          </a:p>
          <a:p>
            <a:pPr marL="0"/>
            <a:endParaRPr lang="en-US" sz="2000" dirty="0"/>
          </a:p>
          <a:p>
            <a:pPr marL="0"/>
            <a:endParaRPr lang="en-US" sz="2000" dirty="0"/>
          </a:p>
        </p:txBody>
      </p:sp>
      <p:sp>
        <p:nvSpPr>
          <p:cNvPr id="4" name="Content Placeholder 2">
            <a:extLst>
              <a:ext uri="{FF2B5EF4-FFF2-40B4-BE49-F238E27FC236}">
                <a16:creationId xmlns:a16="http://schemas.microsoft.com/office/drawing/2014/main" id="{E765E764-67E2-44D6-B9AE-A238CD746263}"/>
              </a:ext>
            </a:extLst>
          </p:cNvPr>
          <p:cNvSpPr txBox="1">
            <a:spLocks/>
          </p:cNvSpPr>
          <p:nvPr/>
        </p:nvSpPr>
        <p:spPr>
          <a:xfrm>
            <a:off x="5907157" y="1825625"/>
            <a:ext cx="43566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5185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B009 – Smart screens</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lnSpcReduction="10000"/>
          </a:bodyPr>
          <a:lstStyle/>
          <a:p>
            <a:pPr marL="0" indent="0">
              <a:lnSpc>
                <a:spcPct val="100000"/>
              </a:lnSpc>
              <a:buNone/>
            </a:pPr>
            <a:r>
              <a:rPr lang="en-GB" sz="2000" dirty="0">
                <a:solidFill>
                  <a:schemeClr val="bg1"/>
                </a:solidFill>
                <a:latin typeface="Arial" panose="020B0604020202020204" pitchFamily="34" charset="0"/>
                <a:cs typeface="Arial" panose="020B0604020202020204" pitchFamily="34" charset="0"/>
              </a:rPr>
              <a:t>Smart screens:</a:t>
            </a:r>
          </a:p>
          <a:p>
            <a:pPr>
              <a:lnSpc>
                <a:spcPct val="100000"/>
              </a:lnSpc>
            </a:pPr>
            <a:r>
              <a:rPr lang="en-GB" sz="2000" dirty="0">
                <a:solidFill>
                  <a:schemeClr val="bg1"/>
                </a:solidFill>
                <a:latin typeface="Arial" panose="020B0604020202020204" pitchFamily="34" charset="0"/>
                <a:cs typeface="Arial" panose="020B0604020202020204" pitchFamily="34" charset="0"/>
              </a:rPr>
              <a:t>Of size 70" interactive fitted with HD Camera + microphone to enable conferencing and briefings have been installed at both compounds. </a:t>
            </a:r>
          </a:p>
          <a:p>
            <a:pPr>
              <a:lnSpc>
                <a:spcPct val="100000"/>
              </a:lnSpc>
            </a:pPr>
            <a:r>
              <a:rPr lang="en-GB" sz="2000" dirty="0">
                <a:solidFill>
                  <a:schemeClr val="bg1"/>
                </a:solidFill>
                <a:latin typeface="Arial" panose="020B0604020202020204" pitchFamily="34" charset="0"/>
                <a:cs typeface="Arial" panose="020B0604020202020204" pitchFamily="34" charset="0"/>
              </a:rPr>
              <a:t>They have Skype for Business to allow video calls and presentations, can be used as a flip chart saving on paper, and used as a visualisation for works to be carried out. </a:t>
            </a:r>
          </a:p>
          <a:p>
            <a:pPr>
              <a:lnSpc>
                <a:spcPct val="100000"/>
              </a:lnSpc>
            </a:pPr>
            <a:r>
              <a:rPr lang="en-GB" sz="2000" dirty="0">
                <a:solidFill>
                  <a:schemeClr val="bg1"/>
                </a:solidFill>
                <a:latin typeface="Arial" panose="020B0604020202020204" pitchFamily="34" charset="0"/>
                <a:cs typeface="Arial" panose="020B0604020202020204" pitchFamily="34" charset="0"/>
              </a:rPr>
              <a:t>Refer to doc for further details.</a:t>
            </a:r>
          </a:p>
        </p:txBody>
      </p:sp>
      <p:pic>
        <p:nvPicPr>
          <p:cNvPr id="5" name="Picture 4">
            <a:extLst>
              <a:ext uri="{FF2B5EF4-FFF2-40B4-BE49-F238E27FC236}">
                <a16:creationId xmlns:a16="http://schemas.microsoft.com/office/drawing/2014/main" id="{BC1C49A9-1FD9-4EFD-9035-0C3236C7D937}"/>
              </a:ext>
            </a:extLst>
          </p:cNvPr>
          <p:cNvPicPr>
            <a:picLocks noChangeAspect="1"/>
          </p:cNvPicPr>
          <p:nvPr/>
        </p:nvPicPr>
        <p:blipFill>
          <a:blip r:embed="rId2"/>
          <a:stretch>
            <a:fillRect/>
          </a:stretch>
        </p:blipFill>
        <p:spPr>
          <a:xfrm>
            <a:off x="934438" y="2454900"/>
            <a:ext cx="5773824" cy="4032000"/>
          </a:xfrm>
          <a:prstGeom prst="rect">
            <a:avLst/>
          </a:prstGeom>
        </p:spPr>
      </p:pic>
    </p:spTree>
    <p:extLst>
      <p:ext uri="{BB962C8B-B14F-4D97-AF65-F5344CB8AC3E}">
        <p14:creationId xmlns:p14="http://schemas.microsoft.com/office/powerpoint/2010/main" val="138036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dirty="0">
                <a:solidFill>
                  <a:schemeClr val="bg1"/>
                </a:solidFill>
                <a:latin typeface="Arial" panose="020B0604020202020204" pitchFamily="34" charset="0"/>
                <a:cs typeface="Arial" panose="020B0604020202020204" pitchFamily="34" charset="0"/>
              </a:rPr>
              <a:t>B010 – Mission Room</a:t>
            </a:r>
          </a:p>
        </p:txBody>
      </p:sp>
      <p:sp>
        <p:nvSpPr>
          <p:cNvPr id="12" name="Rectangle 1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0" indent="0">
              <a:buNone/>
            </a:pPr>
            <a:r>
              <a:rPr lang="en-GB" sz="2000" dirty="0">
                <a:solidFill>
                  <a:schemeClr val="bg1"/>
                </a:solidFill>
                <a:latin typeface="Arial" panose="020B0604020202020204" pitchFamily="34" charset="0"/>
                <a:cs typeface="Arial" panose="020B0604020202020204" pitchFamily="34" charset="0"/>
              </a:rPr>
              <a:t>Mission Room:</a:t>
            </a:r>
          </a:p>
          <a:p>
            <a:r>
              <a:rPr lang="en-GB" sz="2000" dirty="0">
                <a:solidFill>
                  <a:schemeClr val="bg1"/>
                </a:solidFill>
                <a:latin typeface="Arial" panose="020B0604020202020204" pitchFamily="34" charset="0"/>
                <a:cs typeface="Arial" panose="020B0604020202020204" pitchFamily="34" charset="0"/>
              </a:rPr>
              <a:t>Immersive technology based induction – </a:t>
            </a:r>
          </a:p>
          <a:p>
            <a:r>
              <a:rPr lang="en-GB" sz="2000" dirty="0">
                <a:solidFill>
                  <a:schemeClr val="bg1"/>
                </a:solidFill>
                <a:latin typeface="Arial" panose="020B0604020202020204" pitchFamily="34" charset="0"/>
                <a:cs typeface="Arial" panose="020B0604020202020204" pitchFamily="34" charset="0"/>
              </a:rPr>
              <a:t>The 3-screen projector with surround sound has been used to improve the quality and effectiveness of site safety induction presentations</a:t>
            </a:r>
          </a:p>
          <a:p>
            <a:r>
              <a:rPr lang="en-GB" sz="2000" dirty="0">
                <a:solidFill>
                  <a:schemeClr val="bg1"/>
                </a:solidFill>
                <a:latin typeface="Arial" panose="020B0604020202020204" pitchFamily="34" charset="0"/>
                <a:cs typeface="Arial" panose="020B0604020202020204" pitchFamily="34" charset="0"/>
              </a:rPr>
              <a:t>It better captures the audience’s attention and increases their level of absorption of the key safety issues</a:t>
            </a:r>
            <a:endParaRPr lang="en-GB" sz="2400" dirty="0">
              <a:solidFill>
                <a:srgbClr val="FFFF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0EA42BC-D988-40AE-AD9B-0ADE1115FB9F}"/>
              </a:ext>
            </a:extLst>
          </p:cNvPr>
          <p:cNvPicPr>
            <a:picLocks noChangeAspect="1"/>
          </p:cNvPicPr>
          <p:nvPr/>
        </p:nvPicPr>
        <p:blipFill>
          <a:blip r:embed="rId2"/>
          <a:stretch>
            <a:fillRect/>
          </a:stretch>
        </p:blipFill>
        <p:spPr>
          <a:xfrm>
            <a:off x="350804" y="2454900"/>
            <a:ext cx="7013401" cy="4104000"/>
          </a:xfrm>
          <a:prstGeom prst="rect">
            <a:avLst/>
          </a:prstGeom>
        </p:spPr>
      </p:pic>
    </p:spTree>
    <p:extLst>
      <p:ext uri="{BB962C8B-B14F-4D97-AF65-F5344CB8AC3E}">
        <p14:creationId xmlns:p14="http://schemas.microsoft.com/office/powerpoint/2010/main" val="2436126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1402</Words>
  <Application>Microsoft Office PowerPoint</Application>
  <PresentationFormat>Widescreen</PresentationFormat>
  <Paragraphs>172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Highways Safety Hub </vt:lpstr>
      <vt:lpstr>Blue Star awards presentation - Part 5</vt:lpstr>
      <vt:lpstr>Index listing of Blue Star awards (page 1 of 5)</vt:lpstr>
      <vt:lpstr>Index listing of Blue Star awards (page 2 of 5)  </vt:lpstr>
      <vt:lpstr>Index listing of Blue Star awards (page 3 of 5)  </vt:lpstr>
      <vt:lpstr>Index listing of Blue Star awards (page 4 of 5)  </vt:lpstr>
      <vt:lpstr>Index listing of Blue Star awards (page 5 of 5)</vt:lpstr>
      <vt:lpstr>B009 – Smart screens</vt:lpstr>
      <vt:lpstr>B010 – Mission Room</vt:lpstr>
      <vt:lpstr>B020 – Training</vt:lpstr>
      <vt:lpstr>B023 – Competence</vt:lpstr>
      <vt:lpstr>B025 – Red Zone training  </vt:lpstr>
      <vt:lpstr>B037 – QR codes and NFC readers</vt:lpstr>
      <vt:lpstr>B060 – PPI training</vt:lpstr>
      <vt:lpstr>B061 – Induction training area 1</vt:lpstr>
      <vt:lpstr>B064 – Virtual Reality Training</vt:lpstr>
      <vt:lpstr>B064 – Virtual Reality Training</vt:lpstr>
      <vt:lpstr>B072 – MEWP virtual reality training simulator</vt:lpstr>
      <vt:lpstr>B076 – Virtual Reality PPI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Highways Safety Hub</dc:title>
  <dc:creator>Tootell, Bob (MS)</dc:creator>
  <cp:lastModifiedBy>Tootell, Bob (MS)</cp:lastModifiedBy>
  <cp:revision>110</cp:revision>
  <dcterms:created xsi:type="dcterms:W3CDTF">2021-01-04T14:24:21Z</dcterms:created>
  <dcterms:modified xsi:type="dcterms:W3CDTF">2021-02-03T15:55:41Z</dcterms:modified>
</cp:coreProperties>
</file>